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6" r:id="rId2"/>
    <p:sldId id="258" r:id="rId3"/>
    <p:sldId id="260" r:id="rId4"/>
    <p:sldId id="261" r:id="rId5"/>
    <p:sldId id="259" r:id="rId6"/>
    <p:sldId id="281" r:id="rId7"/>
    <p:sldId id="282" r:id="rId8"/>
    <p:sldId id="271" r:id="rId9"/>
    <p:sldId id="262" r:id="rId10"/>
    <p:sldId id="275" r:id="rId11"/>
    <p:sldId id="268" r:id="rId12"/>
    <p:sldId id="295" r:id="rId13"/>
    <p:sldId id="269" r:id="rId14"/>
    <p:sldId id="270" r:id="rId15"/>
    <p:sldId id="272" r:id="rId16"/>
    <p:sldId id="266" r:id="rId17"/>
    <p:sldId id="267" r:id="rId18"/>
    <p:sldId id="263" r:id="rId19"/>
    <p:sldId id="292" r:id="rId20"/>
    <p:sldId id="264" r:id="rId21"/>
    <p:sldId id="277" r:id="rId22"/>
    <p:sldId id="278" r:id="rId23"/>
    <p:sldId id="284" r:id="rId24"/>
    <p:sldId id="274" r:id="rId25"/>
    <p:sldId id="273" r:id="rId26"/>
    <p:sldId id="276" r:id="rId27"/>
    <p:sldId id="286" r:id="rId28"/>
    <p:sldId id="293" r:id="rId29"/>
    <p:sldId id="289" r:id="rId30"/>
    <p:sldId id="294" r:id="rId31"/>
    <p:sldId id="291" r:id="rId32"/>
    <p:sldId id="287" r:id="rId33"/>
    <p:sldId id="280" r:id="rId34"/>
    <p:sldId id="283" r:id="rId35"/>
    <p:sldId id="288" r:id="rId36"/>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70" d="100"/>
          <a:sy n="70" d="100"/>
        </p:scale>
        <p:origin x="-1302" y="-1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72421" cy="46498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027" y="1"/>
            <a:ext cx="2972421" cy="464980"/>
          </a:xfrm>
          <a:prstGeom prst="rect">
            <a:avLst/>
          </a:prstGeom>
        </p:spPr>
        <p:txBody>
          <a:bodyPr vert="horz" lIns="91440" tIns="45720" rIns="91440" bIns="45720" rtlCol="0"/>
          <a:lstStyle>
            <a:lvl1pPr algn="r">
              <a:defRPr sz="1200"/>
            </a:lvl1pPr>
          </a:lstStyle>
          <a:p>
            <a:fld id="{DDD6E01B-9DF2-4803-864D-BD0ADB9FB1D5}" type="datetimeFigureOut">
              <a:rPr lang="en-US" smtClean="0"/>
              <a:t>5/28/2018</a:t>
            </a:fld>
            <a:endParaRPr lang="en-US"/>
          </a:p>
        </p:txBody>
      </p:sp>
      <p:sp>
        <p:nvSpPr>
          <p:cNvPr id="4" name="Footer Placeholder 3"/>
          <p:cNvSpPr>
            <a:spLocks noGrp="1"/>
          </p:cNvSpPr>
          <p:nvPr>
            <p:ph type="ftr" sz="quarter" idx="2"/>
          </p:nvPr>
        </p:nvSpPr>
        <p:spPr>
          <a:xfrm>
            <a:off x="1" y="8829823"/>
            <a:ext cx="2972421" cy="46498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027" y="8829823"/>
            <a:ext cx="2972421" cy="464980"/>
          </a:xfrm>
          <a:prstGeom prst="rect">
            <a:avLst/>
          </a:prstGeom>
        </p:spPr>
        <p:txBody>
          <a:bodyPr vert="horz" lIns="91440" tIns="45720" rIns="91440" bIns="45720" rtlCol="0" anchor="b"/>
          <a:lstStyle>
            <a:lvl1pPr algn="r">
              <a:defRPr sz="1200"/>
            </a:lvl1pPr>
          </a:lstStyle>
          <a:p>
            <a:fld id="{79E27AE1-09A4-42A7-AA52-C8B9CA25C857}" type="slidenum">
              <a:rPr lang="en-US" smtClean="0"/>
              <a:t>‹#›</a:t>
            </a:fld>
            <a:endParaRPr lang="en-US"/>
          </a:p>
        </p:txBody>
      </p:sp>
    </p:spTree>
    <p:extLst>
      <p:ext uri="{BB962C8B-B14F-4D97-AF65-F5344CB8AC3E}">
        <p14:creationId xmlns:p14="http://schemas.microsoft.com/office/powerpoint/2010/main" val="3119683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72098" cy="464205"/>
          </a:xfrm>
          <a:prstGeom prst="rect">
            <a:avLst/>
          </a:prstGeom>
        </p:spPr>
        <p:txBody>
          <a:bodyPr vert="horz" lIns="87810" tIns="43905" rIns="87810" bIns="43905" rtlCol="0"/>
          <a:lstStyle>
            <a:lvl1pPr algn="l">
              <a:defRPr sz="1200"/>
            </a:lvl1pPr>
          </a:lstStyle>
          <a:p>
            <a:endParaRPr lang="en-US"/>
          </a:p>
        </p:txBody>
      </p:sp>
      <p:sp>
        <p:nvSpPr>
          <p:cNvPr id="3" name="Date Placeholder 2"/>
          <p:cNvSpPr>
            <a:spLocks noGrp="1"/>
          </p:cNvSpPr>
          <p:nvPr>
            <p:ph type="dt" idx="1"/>
          </p:nvPr>
        </p:nvSpPr>
        <p:spPr>
          <a:xfrm>
            <a:off x="3884414" y="1"/>
            <a:ext cx="2972098" cy="464205"/>
          </a:xfrm>
          <a:prstGeom prst="rect">
            <a:avLst/>
          </a:prstGeom>
        </p:spPr>
        <p:txBody>
          <a:bodyPr vert="horz" lIns="87810" tIns="43905" rIns="87810" bIns="43905" rtlCol="0"/>
          <a:lstStyle>
            <a:lvl1pPr algn="r">
              <a:defRPr sz="1200"/>
            </a:lvl1pPr>
          </a:lstStyle>
          <a:p>
            <a:fld id="{3D7960DD-3467-4D5A-9010-8EC8407CE630}" type="datetimeFigureOut">
              <a:rPr lang="en-US" smtClean="0"/>
              <a:t>5/28/2018</a:t>
            </a:fld>
            <a:endParaRPr lang="en-US"/>
          </a:p>
        </p:txBody>
      </p:sp>
      <p:sp>
        <p:nvSpPr>
          <p:cNvPr id="4" name="Slide Image Placeholder 3"/>
          <p:cNvSpPr>
            <a:spLocks noGrp="1" noRot="1" noChangeAspect="1"/>
          </p:cNvSpPr>
          <p:nvPr>
            <p:ph type="sldImg" idx="2"/>
          </p:nvPr>
        </p:nvSpPr>
        <p:spPr>
          <a:xfrm>
            <a:off x="1106488" y="698500"/>
            <a:ext cx="4645025" cy="3484563"/>
          </a:xfrm>
          <a:prstGeom prst="rect">
            <a:avLst/>
          </a:prstGeom>
          <a:noFill/>
          <a:ln w="12700">
            <a:solidFill>
              <a:prstClr val="black"/>
            </a:solidFill>
          </a:ln>
        </p:spPr>
        <p:txBody>
          <a:bodyPr vert="horz" lIns="87810" tIns="43905" rIns="87810" bIns="43905" rtlCol="0" anchor="ctr"/>
          <a:lstStyle/>
          <a:p>
            <a:endParaRPr lang="en-US"/>
          </a:p>
        </p:txBody>
      </p:sp>
      <p:sp>
        <p:nvSpPr>
          <p:cNvPr id="5" name="Notes Placeholder 4"/>
          <p:cNvSpPr>
            <a:spLocks noGrp="1"/>
          </p:cNvSpPr>
          <p:nvPr>
            <p:ph type="body" sz="quarter" idx="3"/>
          </p:nvPr>
        </p:nvSpPr>
        <p:spPr>
          <a:xfrm>
            <a:off x="686099" y="4416099"/>
            <a:ext cx="5485804" cy="4182457"/>
          </a:xfrm>
          <a:prstGeom prst="rect">
            <a:avLst/>
          </a:prstGeom>
        </p:spPr>
        <p:txBody>
          <a:bodyPr vert="horz" lIns="87810" tIns="43905" rIns="87810" bIns="4390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30659"/>
            <a:ext cx="2972098" cy="464205"/>
          </a:xfrm>
          <a:prstGeom prst="rect">
            <a:avLst/>
          </a:prstGeom>
        </p:spPr>
        <p:txBody>
          <a:bodyPr vert="horz" lIns="87810" tIns="43905" rIns="87810" bIns="43905" rtlCol="0" anchor="b"/>
          <a:lstStyle>
            <a:lvl1pPr algn="l">
              <a:defRPr sz="1200"/>
            </a:lvl1pPr>
          </a:lstStyle>
          <a:p>
            <a:endParaRPr lang="en-US"/>
          </a:p>
        </p:txBody>
      </p:sp>
      <p:sp>
        <p:nvSpPr>
          <p:cNvPr id="7" name="Slide Number Placeholder 6"/>
          <p:cNvSpPr>
            <a:spLocks noGrp="1"/>
          </p:cNvSpPr>
          <p:nvPr>
            <p:ph type="sldNum" sz="quarter" idx="5"/>
          </p:nvPr>
        </p:nvSpPr>
        <p:spPr>
          <a:xfrm>
            <a:off x="3884414" y="8830659"/>
            <a:ext cx="2972098" cy="464205"/>
          </a:xfrm>
          <a:prstGeom prst="rect">
            <a:avLst/>
          </a:prstGeom>
        </p:spPr>
        <p:txBody>
          <a:bodyPr vert="horz" lIns="87810" tIns="43905" rIns="87810" bIns="43905" rtlCol="0" anchor="b"/>
          <a:lstStyle>
            <a:lvl1pPr algn="r">
              <a:defRPr sz="1200"/>
            </a:lvl1pPr>
          </a:lstStyle>
          <a:p>
            <a:fld id="{3E275D99-5168-4358-97E5-1BAF09DF568A}" type="slidenum">
              <a:rPr lang="en-US" smtClean="0"/>
              <a:t>‹#›</a:t>
            </a:fld>
            <a:endParaRPr lang="en-US"/>
          </a:p>
        </p:txBody>
      </p:sp>
    </p:spTree>
    <p:extLst>
      <p:ext uri="{BB962C8B-B14F-4D97-AF65-F5344CB8AC3E}">
        <p14:creationId xmlns:p14="http://schemas.microsoft.com/office/powerpoint/2010/main" val="3017403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purpose of m</a:t>
            </a:r>
            <a:r>
              <a:rPr lang="en-US" dirty="0"/>
              <a:t>ultiaged variable retention management  is to create</a:t>
            </a:r>
            <a:r>
              <a:rPr lang="en-US" baseline="0" dirty="0"/>
              <a:t> and sustain a stand structure with multiple ages or cohorts. Partial Harvesting is used to create the multiaged stand on the left. Over time the stand develops and regeneration fills in the growing space until it becomes fully stocked, at which a partial harvest is performed again recreating the structure on the left and the cycle continues. Various Partial Harvest treatments can be performed leaving different spatial patterns at varying densities such as High Density Aggregated retention low density dispersed retention and group selection treatments</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26BE5224-64CC-406C-87C6-B44157B16A95}" type="slidenum">
              <a:rPr lang="en-US" smtClean="0"/>
              <a:t>6</a:t>
            </a:fld>
            <a:endParaRPr lang="en-US" dirty="0"/>
          </a:p>
        </p:txBody>
      </p:sp>
    </p:spTree>
    <p:extLst>
      <p:ext uri="{BB962C8B-B14F-4D97-AF65-F5344CB8AC3E}">
        <p14:creationId xmlns:p14="http://schemas.microsoft.com/office/powerpoint/2010/main" val="3945775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wanted to answer the following questions: </a:t>
            </a:r>
            <a:endParaRPr lang="de-DE" dirty="0"/>
          </a:p>
          <a:p>
            <a:r>
              <a:rPr lang="en-US" dirty="0"/>
              <a:t>1) Is there a significant relationship between the spatial orientation and density of the residual overstory and height growth increment of seedlings? </a:t>
            </a:r>
            <a:endParaRPr lang="de-DE" dirty="0"/>
          </a:p>
          <a:p>
            <a:r>
              <a:rPr lang="en-US" dirty="0"/>
              <a:t>2) If significant, can a retention harvest treatment be identified which optimizes height growth?</a:t>
            </a:r>
            <a:endParaRPr lang="de-DE" dirty="0"/>
          </a:p>
          <a:p>
            <a:r>
              <a:rPr lang="en-US" dirty="0"/>
              <a:t>3) Is there a significant relationship between the spatial orientation of the overstory, size/vigor of seedlings, and deer herbivory of seedlings?</a:t>
            </a:r>
            <a:endParaRPr lang="de-DE" dirty="0"/>
          </a:p>
          <a:p>
            <a:r>
              <a:rPr lang="en-US" dirty="0"/>
              <a:t>4) If significant, can a treatment be identified which minimizes deer herbivory? </a:t>
            </a:r>
            <a:endParaRPr lang="de-DE" dirty="0"/>
          </a:p>
          <a:p>
            <a:r>
              <a:rPr lang="en-US" dirty="0"/>
              <a:t>5) Which treatment optimizes height growth increment of seedlings, while also minimizing browsing effects? </a:t>
            </a:r>
          </a:p>
        </p:txBody>
      </p:sp>
      <p:sp>
        <p:nvSpPr>
          <p:cNvPr id="4" name="Foliennummernplatzhalter 3"/>
          <p:cNvSpPr>
            <a:spLocks noGrp="1"/>
          </p:cNvSpPr>
          <p:nvPr>
            <p:ph type="sldNum" sz="quarter" idx="10"/>
          </p:nvPr>
        </p:nvSpPr>
        <p:spPr/>
        <p:txBody>
          <a:bodyPr/>
          <a:lstStyle/>
          <a:p>
            <a:fld id="{26BE5224-64CC-406C-87C6-B44157B16A95}" type="slidenum">
              <a:rPr lang="en-US" smtClean="0"/>
              <a:t>7</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94321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ea typeface="Times New Roman" panose="02020603050405020304" pitchFamily="18" charset="0"/>
              </a:rPr>
              <a:t>For the PACL models, it was found that at 3 levels of stump diameter (5 cm, 150 cm, 150 cm), height increment increased at a decreasing rate as PACL increased. When comparing year 2 to year 3, it can be seen that there is more separation between the curves at 5cm, 50cm and 150 cm, especially when the stump diameter is held at 5cm. This indicates that stump diameter height increment is more limited at lower stump sizes than higher stump sizes, and larger stump sizes do not limit growth as much. But it can be observed that these limitations increase from year 2 to year 3 (Figure 13 A&amp;B). </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26BE5224-64CC-406C-87C6-B44157B16A95}" type="slidenum">
              <a:rPr lang="en-US" smtClean="0"/>
              <a:t>27</a:t>
            </a:fld>
            <a:endParaRPr lang="en-US" dirty="0"/>
          </a:p>
        </p:txBody>
      </p:sp>
    </p:spTree>
    <p:extLst>
      <p:ext uri="{BB962C8B-B14F-4D97-AF65-F5344CB8AC3E}">
        <p14:creationId xmlns:p14="http://schemas.microsoft.com/office/powerpoint/2010/main" val="14430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1015"/>
              </a:spcAft>
            </a:pPr>
            <a:r>
              <a:rPr lang="en-US" dirty="0">
                <a:latin typeface="Times New Roman" panose="02020603050405020304" pitchFamily="18" charset="0"/>
                <a:ea typeface="Times New Roman" panose="02020603050405020304" pitchFamily="18" charset="0"/>
              </a:rPr>
              <a:t>Step AIC and R2 determined the best models. SDI explained variance of PACL the best out of the three models, with the lowest </a:t>
            </a:r>
            <a:r>
              <a:rPr lang="en-US" dirty="0" err="1">
                <a:latin typeface="Times New Roman" panose="02020603050405020304" pitchFamily="18" charset="0"/>
                <a:ea typeface="Times New Roman" panose="02020603050405020304" pitchFamily="18" charset="0"/>
              </a:rPr>
              <a:t>AICc</a:t>
            </a:r>
            <a:r>
              <a:rPr lang="en-US" dirty="0">
                <a:latin typeface="Times New Roman" panose="02020603050405020304" pitchFamily="18" charset="0"/>
                <a:ea typeface="Times New Roman" panose="02020603050405020304" pitchFamily="18" charset="0"/>
              </a:rPr>
              <a:t> and highest R</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of 0.889. The worst fit of the three models was the treatment model, which still had an R</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of 0.843. </a:t>
            </a:r>
            <a:r>
              <a:rPr lang="en-US" dirty="0">
                <a:latin typeface="Times New Roman" panose="02020603050405020304" pitchFamily="18" charset="0"/>
                <a:ea typeface="Times New Roman" panose="02020603050405020304" pitchFamily="18" charset="0"/>
                <a:cs typeface="Times New Roman" panose="02020603050405020304" pitchFamily="18" charset="0"/>
              </a:rPr>
              <a:t>A logarithmic transformation of mean PACL and square root transformation of both SDI and basal area revealed  a negative relationship between density of plot and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PACLm</a:t>
            </a:r>
            <a:r>
              <a:rPr lang="en-US" dirty="0">
                <a:latin typeface="Times New Roman" panose="02020603050405020304" pitchFamily="18" charset="0"/>
                <a:ea typeface="Times New Roman" panose="02020603050405020304" pitchFamily="18" charset="0"/>
                <a:cs typeface="Times New Roman" panose="02020603050405020304" pitchFamily="18" charset="0"/>
              </a:rPr>
              <a:t> of treatment plot (mean PACL) (Figure 9).</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26BE5224-64CC-406C-87C6-B44157B16A95}" type="slidenum">
              <a:rPr lang="en-US" smtClean="0"/>
              <a:t>32</a:t>
            </a:fld>
            <a:endParaRPr lang="en-US" dirty="0"/>
          </a:p>
        </p:txBody>
      </p:sp>
    </p:spTree>
    <p:extLst>
      <p:ext uri="{BB962C8B-B14F-4D97-AF65-F5344CB8AC3E}">
        <p14:creationId xmlns:p14="http://schemas.microsoft.com/office/powerpoint/2010/main" val="258516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C289F0-9754-467E-8A05-9ECA673836E2}" type="datetimeFigureOut">
              <a:rPr lang="en-US" smtClean="0"/>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A455B-C1F2-43B2-B56B-919ED68415D6}" type="slidenum">
              <a:rPr lang="en-US" smtClean="0"/>
              <a:t>‹#›</a:t>
            </a:fld>
            <a:endParaRPr lang="en-US"/>
          </a:p>
        </p:txBody>
      </p:sp>
    </p:spTree>
    <p:extLst>
      <p:ext uri="{BB962C8B-B14F-4D97-AF65-F5344CB8AC3E}">
        <p14:creationId xmlns:p14="http://schemas.microsoft.com/office/powerpoint/2010/main" val="64766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289F0-9754-467E-8A05-9ECA673836E2}" type="datetimeFigureOut">
              <a:rPr lang="en-US" smtClean="0"/>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A455B-C1F2-43B2-B56B-919ED68415D6}" type="slidenum">
              <a:rPr lang="en-US" smtClean="0"/>
              <a:t>‹#›</a:t>
            </a:fld>
            <a:endParaRPr lang="en-US"/>
          </a:p>
        </p:txBody>
      </p:sp>
    </p:spTree>
    <p:extLst>
      <p:ext uri="{BB962C8B-B14F-4D97-AF65-F5344CB8AC3E}">
        <p14:creationId xmlns:p14="http://schemas.microsoft.com/office/powerpoint/2010/main" val="422757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289F0-9754-467E-8A05-9ECA673836E2}" type="datetimeFigureOut">
              <a:rPr lang="en-US" smtClean="0"/>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A455B-C1F2-43B2-B56B-919ED68415D6}" type="slidenum">
              <a:rPr lang="en-US" smtClean="0"/>
              <a:t>‹#›</a:t>
            </a:fld>
            <a:endParaRPr lang="en-US"/>
          </a:p>
        </p:txBody>
      </p:sp>
    </p:spTree>
    <p:extLst>
      <p:ext uri="{BB962C8B-B14F-4D97-AF65-F5344CB8AC3E}">
        <p14:creationId xmlns:p14="http://schemas.microsoft.com/office/powerpoint/2010/main" val="3492273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289F0-9754-467E-8A05-9ECA673836E2}" type="datetimeFigureOut">
              <a:rPr lang="en-US" smtClean="0"/>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A455B-C1F2-43B2-B56B-919ED68415D6}" type="slidenum">
              <a:rPr lang="en-US" smtClean="0"/>
              <a:t>‹#›</a:t>
            </a:fld>
            <a:endParaRPr lang="en-US"/>
          </a:p>
        </p:txBody>
      </p:sp>
    </p:spTree>
    <p:extLst>
      <p:ext uri="{BB962C8B-B14F-4D97-AF65-F5344CB8AC3E}">
        <p14:creationId xmlns:p14="http://schemas.microsoft.com/office/powerpoint/2010/main" val="302096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C289F0-9754-467E-8A05-9ECA673836E2}" type="datetimeFigureOut">
              <a:rPr lang="en-US" smtClean="0"/>
              <a:t>5/28/2018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A455B-C1F2-43B2-B56B-919ED68415D6}" type="slidenum">
              <a:rPr lang="en-US" smtClean="0"/>
              <a:t>‹#›</a:t>
            </a:fld>
            <a:endParaRPr lang="en-US"/>
          </a:p>
        </p:txBody>
      </p:sp>
    </p:spTree>
    <p:extLst>
      <p:ext uri="{BB962C8B-B14F-4D97-AF65-F5344CB8AC3E}">
        <p14:creationId xmlns:p14="http://schemas.microsoft.com/office/powerpoint/2010/main" val="4052149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C289F0-9754-467E-8A05-9ECA673836E2}" type="datetimeFigureOut">
              <a:rPr lang="en-US" smtClean="0"/>
              <a:t>5/28/2018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8A455B-C1F2-43B2-B56B-919ED68415D6}" type="slidenum">
              <a:rPr lang="en-US" smtClean="0"/>
              <a:t>‹#›</a:t>
            </a:fld>
            <a:endParaRPr lang="en-US"/>
          </a:p>
        </p:txBody>
      </p:sp>
    </p:spTree>
    <p:extLst>
      <p:ext uri="{BB962C8B-B14F-4D97-AF65-F5344CB8AC3E}">
        <p14:creationId xmlns:p14="http://schemas.microsoft.com/office/powerpoint/2010/main" val="122040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C289F0-9754-467E-8A05-9ECA673836E2}" type="datetimeFigureOut">
              <a:rPr lang="en-US" smtClean="0"/>
              <a:t>5/28/2018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8A455B-C1F2-43B2-B56B-919ED68415D6}" type="slidenum">
              <a:rPr lang="en-US" smtClean="0"/>
              <a:t>‹#›</a:t>
            </a:fld>
            <a:endParaRPr lang="en-US"/>
          </a:p>
        </p:txBody>
      </p:sp>
    </p:spTree>
    <p:extLst>
      <p:ext uri="{BB962C8B-B14F-4D97-AF65-F5344CB8AC3E}">
        <p14:creationId xmlns:p14="http://schemas.microsoft.com/office/powerpoint/2010/main" val="2182946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C289F0-9754-467E-8A05-9ECA673836E2}" type="datetimeFigureOut">
              <a:rPr lang="en-US" smtClean="0"/>
              <a:t>5/28/2018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8A455B-C1F2-43B2-B56B-919ED68415D6}" type="slidenum">
              <a:rPr lang="en-US" smtClean="0"/>
              <a:t>‹#›</a:t>
            </a:fld>
            <a:endParaRPr lang="en-US"/>
          </a:p>
        </p:txBody>
      </p:sp>
    </p:spTree>
    <p:extLst>
      <p:ext uri="{BB962C8B-B14F-4D97-AF65-F5344CB8AC3E}">
        <p14:creationId xmlns:p14="http://schemas.microsoft.com/office/powerpoint/2010/main" val="2243387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289F0-9754-467E-8A05-9ECA673836E2}" type="datetimeFigureOut">
              <a:rPr lang="en-US" smtClean="0"/>
              <a:t>5/28/2018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8A455B-C1F2-43B2-B56B-919ED68415D6}" type="slidenum">
              <a:rPr lang="en-US" smtClean="0"/>
              <a:t>‹#›</a:t>
            </a:fld>
            <a:endParaRPr lang="en-US"/>
          </a:p>
        </p:txBody>
      </p:sp>
    </p:spTree>
    <p:extLst>
      <p:ext uri="{BB962C8B-B14F-4D97-AF65-F5344CB8AC3E}">
        <p14:creationId xmlns:p14="http://schemas.microsoft.com/office/powerpoint/2010/main" val="240144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C289F0-9754-467E-8A05-9ECA673836E2}" type="datetimeFigureOut">
              <a:rPr lang="en-US" smtClean="0"/>
              <a:t>5/28/2018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8A455B-C1F2-43B2-B56B-919ED68415D6}" type="slidenum">
              <a:rPr lang="en-US" smtClean="0"/>
              <a:t>‹#›</a:t>
            </a:fld>
            <a:endParaRPr lang="en-US"/>
          </a:p>
        </p:txBody>
      </p:sp>
    </p:spTree>
    <p:extLst>
      <p:ext uri="{BB962C8B-B14F-4D97-AF65-F5344CB8AC3E}">
        <p14:creationId xmlns:p14="http://schemas.microsoft.com/office/powerpoint/2010/main" val="2167504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C289F0-9754-467E-8A05-9ECA673836E2}" type="datetimeFigureOut">
              <a:rPr lang="en-US" smtClean="0"/>
              <a:t>5/28/2018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8A455B-C1F2-43B2-B56B-919ED68415D6}" type="slidenum">
              <a:rPr lang="en-US" smtClean="0"/>
              <a:t>‹#›</a:t>
            </a:fld>
            <a:endParaRPr lang="en-US"/>
          </a:p>
        </p:txBody>
      </p:sp>
    </p:spTree>
    <p:extLst>
      <p:ext uri="{BB962C8B-B14F-4D97-AF65-F5344CB8AC3E}">
        <p14:creationId xmlns:p14="http://schemas.microsoft.com/office/powerpoint/2010/main" val="2013085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289F0-9754-467E-8A05-9ECA673836E2}" type="datetimeFigureOut">
              <a:rPr lang="en-US" smtClean="0"/>
              <a:t>5/28/2018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8A455B-C1F2-43B2-B56B-919ED68415D6}" type="slidenum">
              <a:rPr lang="en-US" smtClean="0"/>
              <a:t>‹#›</a:t>
            </a:fld>
            <a:endParaRPr lang="en-US"/>
          </a:p>
        </p:txBody>
      </p:sp>
    </p:spTree>
    <p:extLst>
      <p:ext uri="{BB962C8B-B14F-4D97-AF65-F5344CB8AC3E}">
        <p14:creationId xmlns:p14="http://schemas.microsoft.com/office/powerpoint/2010/main" val="1661608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p:cNvPicPr>
            <a:picLocks noChangeAspect="1"/>
          </p:cNvPicPr>
          <p:nvPr/>
        </p:nvPicPr>
        <p:blipFill>
          <a:blip r:embed="rId2">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04800" y="1371600"/>
            <a:ext cx="8458200" cy="4708981"/>
          </a:xfrm>
          <a:prstGeom prst="rect">
            <a:avLst/>
          </a:prstGeom>
        </p:spPr>
        <p:txBody>
          <a:bodyPr wrap="square">
            <a:spAutoFit/>
          </a:bodyPr>
          <a:lstStyle/>
          <a:p>
            <a:pPr algn="ctr"/>
            <a:r>
              <a:rPr lang="en-US" sz="2800" dirty="0">
                <a:solidFill>
                  <a:schemeClr val="bg1"/>
                </a:solidFill>
              </a:rPr>
              <a:t>Kriging Understory Light </a:t>
            </a:r>
            <a:r>
              <a:rPr lang="en-US" sz="2800" dirty="0" smtClean="0">
                <a:solidFill>
                  <a:schemeClr val="bg1"/>
                </a:solidFill>
              </a:rPr>
              <a:t>to </a:t>
            </a:r>
            <a:r>
              <a:rPr lang="en-US" sz="2800" dirty="0">
                <a:solidFill>
                  <a:schemeClr val="bg1"/>
                </a:solidFill>
              </a:rPr>
              <a:t>Predict </a:t>
            </a:r>
            <a:endParaRPr lang="en-US" sz="2800" dirty="0" smtClean="0">
              <a:solidFill>
                <a:schemeClr val="bg1"/>
              </a:solidFill>
            </a:endParaRPr>
          </a:p>
          <a:p>
            <a:pPr algn="ctr"/>
            <a:r>
              <a:rPr lang="en-US" sz="2800" dirty="0" smtClean="0">
                <a:solidFill>
                  <a:schemeClr val="bg1"/>
                </a:solidFill>
              </a:rPr>
              <a:t>Stump </a:t>
            </a:r>
            <a:r>
              <a:rPr lang="en-US" sz="2800" dirty="0">
                <a:solidFill>
                  <a:schemeClr val="bg1"/>
                </a:solidFill>
              </a:rPr>
              <a:t>Sprout Growth </a:t>
            </a:r>
            <a:r>
              <a:rPr lang="en-US" sz="2800" dirty="0" smtClean="0">
                <a:solidFill>
                  <a:schemeClr val="bg1"/>
                </a:solidFill>
              </a:rPr>
              <a:t>in </a:t>
            </a:r>
            <a:r>
              <a:rPr lang="en-US" sz="2800" dirty="0">
                <a:solidFill>
                  <a:schemeClr val="bg1"/>
                </a:solidFill>
              </a:rPr>
              <a:t>Mixed </a:t>
            </a:r>
            <a:r>
              <a:rPr lang="en-US" sz="2800" dirty="0" err="1">
                <a:solidFill>
                  <a:schemeClr val="bg1"/>
                </a:solidFill>
              </a:rPr>
              <a:t>Multiaged</a:t>
            </a:r>
            <a:r>
              <a:rPr lang="en-US" sz="2800" dirty="0">
                <a:solidFill>
                  <a:schemeClr val="bg1"/>
                </a:solidFill>
              </a:rPr>
              <a:t> Stands </a:t>
            </a:r>
            <a:endParaRPr lang="en-US" sz="2800" dirty="0" smtClean="0">
              <a:solidFill>
                <a:schemeClr val="bg1"/>
              </a:solidFill>
            </a:endParaRPr>
          </a:p>
          <a:p>
            <a:pPr algn="ctr"/>
            <a:r>
              <a:rPr lang="en-US" sz="2800" dirty="0" smtClean="0">
                <a:solidFill>
                  <a:schemeClr val="bg1"/>
                </a:solidFill>
              </a:rPr>
              <a:t>in </a:t>
            </a:r>
            <a:r>
              <a:rPr lang="en-US" sz="2800" dirty="0">
                <a:solidFill>
                  <a:schemeClr val="bg1"/>
                </a:solidFill>
              </a:rPr>
              <a:t>North Coastal California</a:t>
            </a:r>
          </a:p>
          <a:p>
            <a:pPr algn="ctr"/>
            <a:endParaRPr lang="en-US" sz="2400" dirty="0" smtClean="0">
              <a:solidFill>
                <a:schemeClr val="bg1"/>
              </a:solidFill>
            </a:endParaRPr>
          </a:p>
          <a:p>
            <a:pPr algn="ctr"/>
            <a:endParaRPr lang="en-US" sz="2400" dirty="0">
              <a:solidFill>
                <a:schemeClr val="bg1"/>
              </a:solidFill>
            </a:endParaRPr>
          </a:p>
          <a:p>
            <a:pPr algn="ctr"/>
            <a:endParaRPr lang="en-US" sz="2400" dirty="0" smtClean="0">
              <a:solidFill>
                <a:schemeClr val="bg1"/>
              </a:solidFill>
            </a:endParaRPr>
          </a:p>
          <a:p>
            <a:pPr algn="ctr"/>
            <a:r>
              <a:rPr lang="en-US" sz="2400" b="1" dirty="0" smtClean="0">
                <a:solidFill>
                  <a:schemeClr val="bg1"/>
                </a:solidFill>
              </a:rPr>
              <a:t>John-Pascal Berrill, </a:t>
            </a:r>
            <a:r>
              <a:rPr lang="en-US" sz="2400" b="1" dirty="0">
                <a:solidFill>
                  <a:schemeClr val="bg1"/>
                </a:solidFill>
              </a:rPr>
              <a:t>Kurt A. </a:t>
            </a:r>
            <a:r>
              <a:rPr lang="en-US" sz="2400" b="1" dirty="0" smtClean="0">
                <a:solidFill>
                  <a:schemeClr val="bg1"/>
                </a:solidFill>
              </a:rPr>
              <a:t>Schneider, Christa </a:t>
            </a:r>
            <a:r>
              <a:rPr lang="en-US" sz="2400" b="1" dirty="0">
                <a:solidFill>
                  <a:schemeClr val="bg1"/>
                </a:solidFill>
              </a:rPr>
              <a:t>M. </a:t>
            </a:r>
            <a:r>
              <a:rPr lang="en-US" sz="2400" b="1" dirty="0" smtClean="0">
                <a:solidFill>
                  <a:schemeClr val="bg1"/>
                </a:solidFill>
              </a:rPr>
              <a:t>Dagley </a:t>
            </a:r>
          </a:p>
          <a:p>
            <a:pPr algn="ctr"/>
            <a:r>
              <a:rPr lang="en-US" sz="2400" dirty="0" smtClean="0">
                <a:solidFill>
                  <a:schemeClr val="bg1"/>
                </a:solidFill>
              </a:rPr>
              <a:t>Forestry and Wildland Resources, Humboldt State University </a:t>
            </a:r>
          </a:p>
          <a:p>
            <a:pPr algn="ctr"/>
            <a:r>
              <a:rPr lang="en-US" sz="2400" dirty="0" smtClean="0">
                <a:solidFill>
                  <a:schemeClr val="bg1"/>
                </a:solidFill>
              </a:rPr>
              <a:t>and </a:t>
            </a:r>
          </a:p>
          <a:p>
            <a:pPr algn="ctr"/>
            <a:r>
              <a:rPr lang="en-US" sz="2400" b="1" dirty="0" smtClean="0">
                <a:solidFill>
                  <a:schemeClr val="bg1"/>
                </a:solidFill>
              </a:rPr>
              <a:t>Lynn </a:t>
            </a:r>
            <a:r>
              <a:rPr lang="en-US" sz="2400" b="1" dirty="0">
                <a:solidFill>
                  <a:schemeClr val="bg1"/>
                </a:solidFill>
              </a:rPr>
              <a:t>A. </a:t>
            </a:r>
            <a:r>
              <a:rPr lang="en-US" sz="2400" b="1" dirty="0" smtClean="0">
                <a:solidFill>
                  <a:schemeClr val="bg1"/>
                </a:solidFill>
              </a:rPr>
              <a:t>Webb</a:t>
            </a:r>
            <a:endParaRPr lang="en-US" sz="2400" b="1" dirty="0">
              <a:solidFill>
                <a:schemeClr val="bg1"/>
              </a:solidFill>
            </a:endParaRPr>
          </a:p>
          <a:p>
            <a:pPr algn="ctr"/>
            <a:r>
              <a:rPr lang="en-US" sz="2400" dirty="0" smtClean="0">
                <a:solidFill>
                  <a:schemeClr val="bg1"/>
                </a:solidFill>
              </a:rPr>
              <a:t>Jackson </a:t>
            </a:r>
            <a:r>
              <a:rPr lang="en-US" sz="2400" dirty="0">
                <a:solidFill>
                  <a:schemeClr val="bg1"/>
                </a:solidFill>
              </a:rPr>
              <a:t>Demonstration State Forest, California Department of Forestry and Fire </a:t>
            </a:r>
            <a:r>
              <a:rPr lang="en-US" sz="2400" dirty="0" smtClean="0">
                <a:solidFill>
                  <a:schemeClr val="bg1"/>
                </a:solidFill>
              </a:rPr>
              <a:t>Protection </a:t>
            </a:r>
            <a:r>
              <a:rPr lang="en-US" sz="2400" smtClean="0">
                <a:solidFill>
                  <a:schemeClr val="bg1"/>
                </a:solidFill>
              </a:rPr>
              <a:t>(</a:t>
            </a:r>
            <a:r>
              <a:rPr lang="en-US" sz="2400" smtClean="0">
                <a:solidFill>
                  <a:schemeClr val="bg1"/>
                </a:solidFill>
              </a:rPr>
              <a:t>CAL FIRE</a:t>
            </a:r>
            <a:r>
              <a:rPr lang="en-US" sz="2400" dirty="0" smtClean="0">
                <a:solidFill>
                  <a:schemeClr val="bg1"/>
                </a:solidFill>
              </a:rPr>
              <a:t>)</a:t>
            </a:r>
            <a:endParaRPr lang="en-US" sz="2400" dirty="0">
              <a:solidFill>
                <a:schemeClr val="bg1"/>
              </a:solidFill>
            </a:endParaRPr>
          </a:p>
        </p:txBody>
      </p:sp>
      <p:sp>
        <p:nvSpPr>
          <p:cNvPr id="6" name="Oval 5"/>
          <p:cNvSpPr/>
          <p:nvPr/>
        </p:nvSpPr>
        <p:spPr>
          <a:xfrm>
            <a:off x="5181600" y="3124200"/>
            <a:ext cx="304800" cy="5334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9972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8019" b="35402"/>
          <a:stretch/>
        </p:blipFill>
        <p:spPr>
          <a:xfrm>
            <a:off x="0" y="9792"/>
            <a:ext cx="9143999" cy="6848208"/>
          </a:xfrm>
          <a:prstGeom prst="rect">
            <a:avLst/>
          </a:prstGeom>
        </p:spPr>
      </p:pic>
      <p:sp>
        <p:nvSpPr>
          <p:cNvPr id="3" name="TextBox 2"/>
          <p:cNvSpPr txBox="1"/>
          <p:nvPr/>
        </p:nvSpPr>
        <p:spPr>
          <a:xfrm>
            <a:off x="800100" y="228600"/>
            <a:ext cx="7543800" cy="461665"/>
          </a:xfrm>
          <a:prstGeom prst="rect">
            <a:avLst/>
          </a:prstGeom>
          <a:solidFill>
            <a:schemeClr val="accent1"/>
          </a:solidFill>
        </p:spPr>
        <p:txBody>
          <a:bodyPr wrap="square" rtlCol="0">
            <a:spAutoFit/>
          </a:bodyPr>
          <a:lstStyle/>
          <a:p>
            <a:pPr algn="ctr"/>
            <a:r>
              <a:rPr lang="en-US" sz="2400" dirty="0" smtClean="0"/>
              <a:t>Ground-based harvest on upper slopes and ridges</a:t>
            </a:r>
            <a:endParaRPr lang="en-US" sz="2400" dirty="0"/>
          </a:p>
        </p:txBody>
      </p:sp>
    </p:spTree>
    <p:extLst>
      <p:ext uri="{BB962C8B-B14F-4D97-AF65-F5344CB8AC3E}">
        <p14:creationId xmlns:p14="http://schemas.microsoft.com/office/powerpoint/2010/main" val="13215316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6858000"/>
          </a:xfrm>
          <a:prstGeom prst="rect">
            <a:avLst/>
          </a:prstGeom>
        </p:spPr>
      </p:pic>
      <p:sp>
        <p:nvSpPr>
          <p:cNvPr id="3" name="TextBox 2"/>
          <p:cNvSpPr txBox="1"/>
          <p:nvPr/>
        </p:nvSpPr>
        <p:spPr>
          <a:xfrm>
            <a:off x="914400" y="304800"/>
            <a:ext cx="7543800" cy="461665"/>
          </a:xfrm>
          <a:prstGeom prst="rect">
            <a:avLst/>
          </a:prstGeom>
          <a:solidFill>
            <a:schemeClr val="accent1"/>
          </a:solidFill>
        </p:spPr>
        <p:txBody>
          <a:bodyPr wrap="square" rtlCol="0">
            <a:spAutoFit/>
          </a:bodyPr>
          <a:lstStyle/>
          <a:p>
            <a:pPr algn="ctr"/>
            <a:r>
              <a:rPr lang="en-US" sz="2400" dirty="0" smtClean="0"/>
              <a:t>Cable harvest on steeper slopes and across gullies</a:t>
            </a:r>
            <a:endParaRPr lang="en-US" sz="2400" dirty="0"/>
          </a:p>
        </p:txBody>
      </p:sp>
    </p:spTree>
    <p:extLst>
      <p:ext uri="{BB962C8B-B14F-4D97-AF65-F5344CB8AC3E}">
        <p14:creationId xmlns:p14="http://schemas.microsoft.com/office/powerpoint/2010/main" val="1573440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9" descr="C:\Users\Owner\Desktop\multiage study photos\IMG.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717344" y="748352"/>
            <a:ext cx="6004773" cy="3666156"/>
            <a:chOff x="1723528" y="734202"/>
            <a:chExt cx="6004773" cy="3666156"/>
          </a:xfrm>
        </p:grpSpPr>
        <p:sp>
          <p:nvSpPr>
            <p:cNvPr id="9" name="Rectangle 8"/>
            <p:cNvSpPr/>
            <p:nvPr/>
          </p:nvSpPr>
          <p:spPr>
            <a:xfrm rot="1439056">
              <a:off x="1723528" y="734202"/>
              <a:ext cx="1575524" cy="1676400"/>
            </a:xfrm>
            <a:prstGeom prst="rect">
              <a:avLst/>
            </a:prstGeom>
            <a:solidFill>
              <a:srgbClr val="92D050">
                <a:alpha val="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rot="1439056">
              <a:off x="3195595" y="1404489"/>
              <a:ext cx="1575524" cy="1676400"/>
            </a:xfrm>
            <a:prstGeom prst="rect">
              <a:avLst/>
            </a:prstGeom>
            <a:solidFill>
              <a:srgbClr val="92D050">
                <a:alpha val="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rot="1439056">
              <a:off x="4678651" y="2062994"/>
              <a:ext cx="1575524" cy="1676400"/>
            </a:xfrm>
            <a:prstGeom prst="rect">
              <a:avLst/>
            </a:prstGeom>
            <a:solidFill>
              <a:srgbClr val="92D050">
                <a:alpha val="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rot="1439056">
              <a:off x="6152777" y="2723958"/>
              <a:ext cx="1575524" cy="1676400"/>
            </a:xfrm>
            <a:prstGeom prst="rect">
              <a:avLst/>
            </a:prstGeom>
            <a:solidFill>
              <a:srgbClr val="92D050">
                <a:alpha val="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p:cNvSpPr txBox="1"/>
          <p:nvPr/>
        </p:nvSpPr>
        <p:spPr>
          <a:xfrm>
            <a:off x="3221664" y="549537"/>
            <a:ext cx="3631939" cy="830997"/>
          </a:xfrm>
          <a:prstGeom prst="rect">
            <a:avLst/>
          </a:prstGeom>
          <a:solidFill>
            <a:schemeClr val="accent1"/>
          </a:solidFill>
        </p:spPr>
        <p:txBody>
          <a:bodyPr wrap="square" rtlCol="0">
            <a:spAutoFit/>
          </a:bodyPr>
          <a:lstStyle/>
          <a:p>
            <a:pPr algn="ctr"/>
            <a:r>
              <a:rPr lang="en-US" sz="2400" dirty="0" smtClean="0"/>
              <a:t>After harvest, install ½ acre (0.2 ha) permanent plots</a:t>
            </a:r>
            <a:endParaRPr lang="en-US" sz="2400" dirty="0"/>
          </a:p>
        </p:txBody>
      </p:sp>
      <p:cxnSp>
        <p:nvCxnSpPr>
          <p:cNvPr id="15" name="Straight Arrow Connector 14"/>
          <p:cNvCxnSpPr/>
          <p:nvPr/>
        </p:nvCxnSpPr>
        <p:spPr>
          <a:xfrm flipH="1">
            <a:off x="2916712" y="965035"/>
            <a:ext cx="304952" cy="3113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86200" y="1380534"/>
            <a:ext cx="1" cy="4405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307952" y="1276400"/>
            <a:ext cx="296215" cy="127186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372582" y="1380534"/>
            <a:ext cx="296215" cy="153481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904999" y="1059359"/>
            <a:ext cx="1280120" cy="1302841"/>
          </a:xfrm>
          <a:prstGeom prst="ellipse">
            <a:avLst/>
          </a:prstGeom>
          <a:solidFill>
            <a:schemeClr val="accent1">
              <a:alpha val="3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08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5108"/>
          <a:stretch/>
        </p:blipFill>
        <p:spPr>
          <a:xfrm>
            <a:off x="-13138" y="0"/>
            <a:ext cx="9157138" cy="6857999"/>
          </a:xfrm>
          <a:prstGeom prst="rect">
            <a:avLst/>
          </a:prstGeom>
        </p:spPr>
      </p:pic>
      <p:sp>
        <p:nvSpPr>
          <p:cNvPr id="3" name="TextBox 2"/>
          <p:cNvSpPr txBox="1"/>
          <p:nvPr/>
        </p:nvSpPr>
        <p:spPr>
          <a:xfrm>
            <a:off x="304800" y="304800"/>
            <a:ext cx="7543800" cy="461665"/>
          </a:xfrm>
          <a:prstGeom prst="rect">
            <a:avLst/>
          </a:prstGeom>
          <a:solidFill>
            <a:schemeClr val="accent1"/>
          </a:solidFill>
        </p:spPr>
        <p:txBody>
          <a:bodyPr wrap="square" rtlCol="0">
            <a:spAutoFit/>
          </a:bodyPr>
          <a:lstStyle/>
          <a:p>
            <a:pPr algn="ctr"/>
            <a:r>
              <a:rPr lang="en-US" sz="2400" dirty="0" smtClean="0"/>
              <a:t>Single-tree selection</a:t>
            </a:r>
            <a:endParaRPr lang="en-US" sz="2400" dirty="0"/>
          </a:p>
        </p:txBody>
      </p:sp>
    </p:spTree>
    <p:extLst>
      <p:ext uri="{BB962C8B-B14F-4D97-AF65-F5344CB8AC3E}">
        <p14:creationId xmlns:p14="http://schemas.microsoft.com/office/powerpoint/2010/main" val="1573440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304800" y="304800"/>
            <a:ext cx="7543800" cy="461665"/>
          </a:xfrm>
          <a:prstGeom prst="rect">
            <a:avLst/>
          </a:prstGeom>
          <a:solidFill>
            <a:schemeClr val="accent1"/>
          </a:solidFill>
        </p:spPr>
        <p:txBody>
          <a:bodyPr wrap="square" rtlCol="0">
            <a:spAutoFit/>
          </a:bodyPr>
          <a:lstStyle/>
          <a:p>
            <a:pPr algn="ctr"/>
            <a:r>
              <a:rPr lang="en-US" sz="2400" dirty="0" smtClean="0"/>
              <a:t>Group selection opening (2.5 acres/1 ha)</a:t>
            </a:r>
            <a:endParaRPr lang="en-US" sz="2400" dirty="0"/>
          </a:p>
        </p:txBody>
      </p:sp>
    </p:spTree>
    <p:extLst>
      <p:ext uri="{BB962C8B-B14F-4D97-AF65-F5344CB8AC3E}">
        <p14:creationId xmlns:p14="http://schemas.microsoft.com/office/powerpoint/2010/main" val="6487455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304800" y="304800"/>
            <a:ext cx="8534400" cy="461665"/>
          </a:xfrm>
          <a:prstGeom prst="rect">
            <a:avLst/>
          </a:prstGeom>
          <a:solidFill>
            <a:schemeClr val="accent1"/>
          </a:solidFill>
        </p:spPr>
        <p:txBody>
          <a:bodyPr wrap="square" rtlCol="0">
            <a:spAutoFit/>
          </a:bodyPr>
          <a:lstStyle/>
          <a:p>
            <a:pPr algn="ctr"/>
            <a:r>
              <a:rPr lang="en-US" sz="2400" dirty="0" smtClean="0"/>
              <a:t>Group selection opening (2.5 acres/1 ha) before lop &amp; scatter</a:t>
            </a:r>
            <a:endParaRPr lang="en-US" sz="2400" dirty="0"/>
          </a:p>
        </p:txBody>
      </p:sp>
    </p:spTree>
    <p:extLst>
      <p:ext uri="{BB962C8B-B14F-4D97-AF65-F5344CB8AC3E}">
        <p14:creationId xmlns:p14="http://schemas.microsoft.com/office/powerpoint/2010/main" val="648745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685800" y="5562600"/>
            <a:ext cx="6096000" cy="830997"/>
          </a:xfrm>
          <a:prstGeom prst="rect">
            <a:avLst/>
          </a:prstGeom>
          <a:solidFill>
            <a:schemeClr val="accent1"/>
          </a:solidFill>
        </p:spPr>
        <p:txBody>
          <a:bodyPr wrap="square" rtlCol="0">
            <a:spAutoFit/>
          </a:bodyPr>
          <a:lstStyle/>
          <a:p>
            <a:pPr algn="ctr"/>
            <a:r>
              <a:rPr lang="en-US" sz="2400" dirty="0" smtClean="0"/>
              <a:t>Post-harvest lop &amp; scatter treatment applied to unwanted small conifers and tanoak</a:t>
            </a:r>
            <a:endParaRPr lang="en-US" sz="2400" dirty="0"/>
          </a:p>
        </p:txBody>
      </p:sp>
    </p:spTree>
    <p:extLst>
      <p:ext uri="{BB962C8B-B14F-4D97-AF65-F5344CB8AC3E}">
        <p14:creationId xmlns:p14="http://schemas.microsoft.com/office/powerpoint/2010/main" val="3774834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p:nvSpPr>
        <p:spPr>
          <a:xfrm>
            <a:off x="685800" y="5562600"/>
            <a:ext cx="6096000" cy="830997"/>
          </a:xfrm>
          <a:prstGeom prst="rect">
            <a:avLst/>
          </a:prstGeom>
          <a:solidFill>
            <a:schemeClr val="accent1"/>
          </a:solidFill>
        </p:spPr>
        <p:txBody>
          <a:bodyPr wrap="square" rtlCol="0">
            <a:spAutoFit/>
          </a:bodyPr>
          <a:lstStyle/>
          <a:p>
            <a:pPr algn="ctr"/>
            <a:r>
              <a:rPr lang="en-US" sz="2400" dirty="0" smtClean="0"/>
              <a:t>Post-harvest lop &amp; scatter treatment applied to unwanted small conifers and tanoak</a:t>
            </a:r>
            <a:endParaRPr lang="en-US" sz="2400" dirty="0"/>
          </a:p>
        </p:txBody>
      </p:sp>
    </p:spTree>
    <p:extLst>
      <p:ext uri="{BB962C8B-B14F-4D97-AF65-F5344CB8AC3E}">
        <p14:creationId xmlns:p14="http://schemas.microsoft.com/office/powerpoint/2010/main" val="3774834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824" t="1" r="11043" b="29885"/>
          <a:stretch/>
        </p:blipFill>
        <p:spPr>
          <a:xfrm>
            <a:off x="-2312" y="0"/>
            <a:ext cx="9146312" cy="6857999"/>
          </a:xfrm>
          <a:prstGeom prst="rect">
            <a:avLst/>
          </a:prstGeom>
        </p:spPr>
      </p:pic>
      <p:sp>
        <p:nvSpPr>
          <p:cNvPr id="3" name="TextBox 2"/>
          <p:cNvSpPr txBox="1"/>
          <p:nvPr/>
        </p:nvSpPr>
        <p:spPr>
          <a:xfrm>
            <a:off x="2258704" y="6172200"/>
            <a:ext cx="6602104" cy="461665"/>
          </a:xfrm>
          <a:prstGeom prst="rect">
            <a:avLst/>
          </a:prstGeom>
          <a:solidFill>
            <a:schemeClr val="accent1"/>
          </a:solidFill>
        </p:spPr>
        <p:txBody>
          <a:bodyPr wrap="square" rtlCol="0">
            <a:spAutoFit/>
          </a:bodyPr>
          <a:lstStyle/>
          <a:p>
            <a:pPr algn="ctr"/>
            <a:r>
              <a:rPr lang="en-US" sz="2400" dirty="0" err="1" smtClean="0"/>
              <a:t>Midstory</a:t>
            </a:r>
            <a:r>
              <a:rPr lang="en-US" sz="2400" dirty="0" smtClean="0"/>
              <a:t> clump      &amp;       overstory clump</a:t>
            </a:r>
            <a:endParaRPr lang="en-US" sz="2400" dirty="0"/>
          </a:p>
        </p:txBody>
      </p:sp>
      <p:sp>
        <p:nvSpPr>
          <p:cNvPr id="4" name="TextBox 3"/>
          <p:cNvSpPr txBox="1"/>
          <p:nvPr/>
        </p:nvSpPr>
        <p:spPr>
          <a:xfrm>
            <a:off x="152400" y="304800"/>
            <a:ext cx="4267200" cy="461665"/>
          </a:xfrm>
          <a:prstGeom prst="rect">
            <a:avLst/>
          </a:prstGeom>
          <a:solidFill>
            <a:schemeClr val="accent1"/>
          </a:solidFill>
        </p:spPr>
        <p:txBody>
          <a:bodyPr wrap="square" rtlCol="0">
            <a:spAutoFit/>
          </a:bodyPr>
          <a:lstStyle/>
          <a:p>
            <a:pPr algn="ctr"/>
            <a:r>
              <a:rPr lang="en-US" sz="2400" dirty="0" smtClean="0"/>
              <a:t>Aggregated treatment</a:t>
            </a:r>
            <a:endParaRPr lang="en-US" sz="2400" dirty="0"/>
          </a:p>
        </p:txBody>
      </p:sp>
      <p:sp>
        <p:nvSpPr>
          <p:cNvPr id="8" name="Freeform 7"/>
          <p:cNvSpPr/>
          <p:nvPr/>
        </p:nvSpPr>
        <p:spPr>
          <a:xfrm>
            <a:off x="2620370" y="4490113"/>
            <a:ext cx="2638424" cy="902424"/>
          </a:xfrm>
          <a:custGeom>
            <a:avLst/>
            <a:gdLst>
              <a:gd name="connsiteX0" fmla="*/ 0 w 2638424"/>
              <a:gd name="connsiteY0" fmla="*/ 0 h 902424"/>
              <a:gd name="connsiteX1" fmla="*/ 300251 w 2638424"/>
              <a:gd name="connsiteY1" fmla="*/ 573206 h 902424"/>
              <a:gd name="connsiteX2" fmla="*/ 1760561 w 2638424"/>
              <a:gd name="connsiteY2" fmla="*/ 900753 h 902424"/>
              <a:gd name="connsiteX3" fmla="*/ 2524836 w 2638424"/>
              <a:gd name="connsiteY3" fmla="*/ 682388 h 902424"/>
              <a:gd name="connsiteX4" fmla="*/ 2620370 w 2638424"/>
              <a:gd name="connsiteY4" fmla="*/ 286603 h 90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24" h="902424">
                <a:moveTo>
                  <a:pt x="0" y="0"/>
                </a:moveTo>
                <a:cubicBezTo>
                  <a:pt x="3412" y="211540"/>
                  <a:pt x="6824" y="423081"/>
                  <a:pt x="300251" y="573206"/>
                </a:cubicBezTo>
                <a:cubicBezTo>
                  <a:pt x="593678" y="723331"/>
                  <a:pt x="1389797" y="882556"/>
                  <a:pt x="1760561" y="900753"/>
                </a:cubicBezTo>
                <a:cubicBezTo>
                  <a:pt x="2131325" y="918950"/>
                  <a:pt x="2381535" y="784746"/>
                  <a:pt x="2524836" y="682388"/>
                </a:cubicBezTo>
                <a:cubicBezTo>
                  <a:pt x="2668137" y="580030"/>
                  <a:pt x="2644253" y="433316"/>
                  <a:pt x="2620370" y="286603"/>
                </a:cubicBezTo>
              </a:path>
            </a:pathLst>
          </a:cu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810233" y="4612943"/>
            <a:ext cx="1647889" cy="1078712"/>
          </a:xfrm>
          <a:custGeom>
            <a:avLst/>
            <a:gdLst>
              <a:gd name="connsiteX0" fmla="*/ 0 w 1647889"/>
              <a:gd name="connsiteY0" fmla="*/ 354842 h 1078712"/>
              <a:gd name="connsiteX1" fmla="*/ 122830 w 1647889"/>
              <a:gd name="connsiteY1" fmla="*/ 736979 h 1078712"/>
              <a:gd name="connsiteX2" fmla="*/ 409433 w 1647889"/>
              <a:gd name="connsiteY2" fmla="*/ 968991 h 1078712"/>
              <a:gd name="connsiteX3" fmla="*/ 846161 w 1647889"/>
              <a:gd name="connsiteY3" fmla="*/ 1078173 h 1078712"/>
              <a:gd name="connsiteX4" fmla="*/ 1446663 w 1647889"/>
              <a:gd name="connsiteY4" fmla="*/ 928048 h 1078712"/>
              <a:gd name="connsiteX5" fmla="*/ 1637731 w 1647889"/>
              <a:gd name="connsiteY5" fmla="*/ 586854 h 1078712"/>
              <a:gd name="connsiteX6" fmla="*/ 1610436 w 1647889"/>
              <a:gd name="connsiteY6" fmla="*/ 232012 h 1078712"/>
              <a:gd name="connsiteX7" fmla="*/ 1514901 w 1647889"/>
              <a:gd name="connsiteY7" fmla="*/ 0 h 107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7889" h="1078712">
                <a:moveTo>
                  <a:pt x="0" y="354842"/>
                </a:moveTo>
                <a:cubicBezTo>
                  <a:pt x="27295" y="494731"/>
                  <a:pt x="54591" y="634621"/>
                  <a:pt x="122830" y="736979"/>
                </a:cubicBezTo>
                <a:cubicBezTo>
                  <a:pt x="191069" y="839337"/>
                  <a:pt x="288878" y="912125"/>
                  <a:pt x="409433" y="968991"/>
                </a:cubicBezTo>
                <a:cubicBezTo>
                  <a:pt x="529988" y="1025857"/>
                  <a:pt x="673289" y="1084997"/>
                  <a:pt x="846161" y="1078173"/>
                </a:cubicBezTo>
                <a:cubicBezTo>
                  <a:pt x="1019033" y="1071349"/>
                  <a:pt x="1314735" y="1009934"/>
                  <a:pt x="1446663" y="928048"/>
                </a:cubicBezTo>
                <a:cubicBezTo>
                  <a:pt x="1578591" y="846162"/>
                  <a:pt x="1610436" y="702860"/>
                  <a:pt x="1637731" y="586854"/>
                </a:cubicBezTo>
                <a:cubicBezTo>
                  <a:pt x="1665026" y="470848"/>
                  <a:pt x="1630908" y="329821"/>
                  <a:pt x="1610436" y="232012"/>
                </a:cubicBezTo>
                <a:cubicBezTo>
                  <a:pt x="1589964" y="134203"/>
                  <a:pt x="1552432" y="67101"/>
                  <a:pt x="1514901" y="0"/>
                </a:cubicBezTo>
              </a:path>
            </a:pathLst>
          </a:cu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a:off x="3749082" y="5392537"/>
            <a:ext cx="381000" cy="7796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7062677" y="5750791"/>
            <a:ext cx="381000" cy="4214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6256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IMG_3661sm.jpg"/>
          <p:cNvPicPr>
            <a:picLocks noGrp="1" noChangeAspect="1"/>
          </p:cNvPicPr>
          <p:nvPr>
            <p:ph idx="1"/>
          </p:nvPr>
        </p:nvPicPr>
        <p:blipFill>
          <a:blip r:embed="rId2" cstate="print"/>
          <a:stretch>
            <a:fillRect/>
          </a:stretch>
        </p:blipFill>
        <p:spPr>
          <a:xfrm>
            <a:off x="0" y="0"/>
            <a:ext cx="9144000" cy="6858000"/>
          </a:xfrm>
        </p:spPr>
      </p:pic>
      <p:sp>
        <p:nvSpPr>
          <p:cNvPr id="6" name="TextBox 5"/>
          <p:cNvSpPr txBox="1"/>
          <p:nvPr/>
        </p:nvSpPr>
        <p:spPr>
          <a:xfrm>
            <a:off x="2819400" y="5972074"/>
            <a:ext cx="6019800" cy="461665"/>
          </a:xfrm>
          <a:prstGeom prst="rect">
            <a:avLst/>
          </a:prstGeom>
          <a:solidFill>
            <a:schemeClr val="accent1"/>
          </a:solidFill>
        </p:spPr>
        <p:txBody>
          <a:bodyPr wrap="square" rtlCol="0">
            <a:spAutoFit/>
          </a:bodyPr>
          <a:lstStyle/>
          <a:p>
            <a:pPr algn="ctr"/>
            <a:r>
              <a:rPr lang="en-US" sz="2400" dirty="0" smtClean="0"/>
              <a:t>Dispersed treatment (uniform retention) </a:t>
            </a:r>
            <a:endParaRPr lang="en-US" sz="2400" dirty="0"/>
          </a:p>
        </p:txBody>
      </p:sp>
    </p:spTree>
    <p:extLst>
      <p:ext uri="{BB962C8B-B14F-4D97-AF65-F5344CB8AC3E}">
        <p14:creationId xmlns:p14="http://schemas.microsoft.com/office/powerpoint/2010/main" val="65069025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p:nvSpPr>
        <p:spPr>
          <a:xfrm>
            <a:off x="685800" y="5562600"/>
            <a:ext cx="7543800" cy="830997"/>
          </a:xfrm>
          <a:prstGeom prst="rect">
            <a:avLst/>
          </a:prstGeom>
          <a:solidFill>
            <a:schemeClr val="accent1"/>
          </a:solidFill>
        </p:spPr>
        <p:txBody>
          <a:bodyPr wrap="square" rtlCol="0">
            <a:spAutoFit/>
          </a:bodyPr>
          <a:lstStyle/>
          <a:p>
            <a:pPr algn="ctr"/>
            <a:r>
              <a:rPr lang="en-US" sz="2400" dirty="0" smtClean="0"/>
              <a:t>Redwood/Douglas-fir/tanoak stands regenerated naturally after old-growth was removed</a:t>
            </a:r>
            <a:endParaRPr lang="en-US" sz="2400" dirty="0"/>
          </a:p>
        </p:txBody>
      </p:sp>
    </p:spTree>
    <p:extLst>
      <p:ext uri="{BB962C8B-B14F-4D97-AF65-F5344CB8AC3E}">
        <p14:creationId xmlns:p14="http://schemas.microsoft.com/office/powerpoint/2010/main" val="31666256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2667000" y="5791200"/>
            <a:ext cx="6172200" cy="830997"/>
          </a:xfrm>
          <a:prstGeom prst="rect">
            <a:avLst/>
          </a:prstGeom>
          <a:solidFill>
            <a:schemeClr val="accent1"/>
          </a:solidFill>
        </p:spPr>
        <p:txBody>
          <a:bodyPr wrap="square" rtlCol="0">
            <a:spAutoFit/>
          </a:bodyPr>
          <a:lstStyle/>
          <a:p>
            <a:pPr algn="ctr"/>
            <a:r>
              <a:rPr lang="en-US" sz="2400" dirty="0" smtClean="0"/>
              <a:t>Redwood and Douglas-fir seedlings planted throughout ½ acre (0.2 ha) measurement plot</a:t>
            </a:r>
            <a:endParaRPr lang="en-US" sz="2400" dirty="0"/>
          </a:p>
        </p:txBody>
      </p:sp>
      <p:sp>
        <p:nvSpPr>
          <p:cNvPr id="4" name="Right Arrow 3"/>
          <p:cNvSpPr/>
          <p:nvPr/>
        </p:nvSpPr>
        <p:spPr>
          <a:xfrm rot="4916552">
            <a:off x="2285264" y="3850777"/>
            <a:ext cx="1295400" cy="5286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6956339">
            <a:off x="3105181" y="4091337"/>
            <a:ext cx="1295400" cy="5286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8508995">
            <a:off x="5105400" y="4003177"/>
            <a:ext cx="1295400" cy="5286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625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Rectangle 1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45720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7" name="Group 6"/>
          <p:cNvGrpSpPr/>
          <p:nvPr/>
        </p:nvGrpSpPr>
        <p:grpSpPr>
          <a:xfrm>
            <a:off x="685800" y="115557"/>
            <a:ext cx="7620000" cy="2322844"/>
            <a:chOff x="0" y="-9540"/>
            <a:chExt cx="6143625" cy="2003744"/>
          </a:xfrm>
        </p:grpSpPr>
        <p:grpSp>
          <p:nvGrpSpPr>
            <p:cNvPr id="8" name="Group 7"/>
            <p:cNvGrpSpPr/>
            <p:nvPr/>
          </p:nvGrpSpPr>
          <p:grpSpPr>
            <a:xfrm>
              <a:off x="0" y="-9540"/>
              <a:ext cx="3057525" cy="2003744"/>
              <a:chOff x="0" y="-11030"/>
              <a:chExt cx="3458421" cy="2316644"/>
            </a:xfrm>
          </p:grpSpPr>
          <p:pic>
            <p:nvPicPr>
              <p:cNvPr id="16" name="Picture 15" descr="F:\hemiphotos\Waldo North Pre\Plot 1\SDIM103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3458421" cy="23056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4"/>
              <p:cNvSpPr txBox="1"/>
              <p:nvPr/>
            </p:nvSpPr>
            <p:spPr>
              <a:xfrm>
                <a:off x="0" y="-11030"/>
                <a:ext cx="2832410" cy="369330"/>
              </a:xfrm>
              <a:prstGeom prst="rect">
                <a:avLst/>
              </a:prstGeom>
              <a:noFill/>
            </p:spPr>
            <p:txBody>
              <a:bodyPr wrap="square" rtlCol="0">
                <a:noAutofit/>
              </a:bodyPr>
              <a:lstStyle/>
              <a:p>
                <a:pPr marL="0" marR="0">
                  <a:spcBef>
                    <a:spcPts val="0"/>
                  </a:spcBef>
                  <a:spcAft>
                    <a:spcPts val="0"/>
                  </a:spcAft>
                </a:pPr>
                <a:r>
                  <a:rPr lang="en-US" sz="2000" kern="1200" dirty="0">
                    <a:solidFill>
                      <a:schemeClr val="bg1"/>
                    </a:solidFill>
                    <a:effectLst/>
                    <a:latin typeface="Times New Roman"/>
                    <a:ea typeface="Times New Roman"/>
                  </a:rPr>
                  <a:t>     High Density Aggregated</a:t>
                </a:r>
                <a:endParaRPr lang="en-US" sz="2000" dirty="0">
                  <a:solidFill>
                    <a:schemeClr val="bg1"/>
                  </a:solidFill>
                  <a:effectLst/>
                  <a:latin typeface="Times New Roman"/>
                  <a:ea typeface="Times New Roman"/>
                </a:endParaRPr>
              </a:p>
            </p:txBody>
          </p:sp>
        </p:grpSp>
        <p:grpSp>
          <p:nvGrpSpPr>
            <p:cNvPr id="9" name="Group 8"/>
            <p:cNvGrpSpPr/>
            <p:nvPr/>
          </p:nvGrpSpPr>
          <p:grpSpPr>
            <a:xfrm>
              <a:off x="3057525" y="-4048"/>
              <a:ext cx="3086100" cy="1998219"/>
              <a:chOff x="1" y="-4717"/>
              <a:chExt cx="3468686" cy="2328532"/>
            </a:xfrm>
          </p:grpSpPr>
          <p:pic>
            <p:nvPicPr>
              <p:cNvPr id="14"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3468686" cy="2323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8"/>
              <p:cNvSpPr txBox="1"/>
              <p:nvPr/>
            </p:nvSpPr>
            <p:spPr>
              <a:xfrm>
                <a:off x="185307" y="-4717"/>
                <a:ext cx="2832360" cy="365851"/>
              </a:xfrm>
              <a:prstGeom prst="rect">
                <a:avLst/>
              </a:prstGeom>
              <a:noFill/>
            </p:spPr>
            <p:txBody>
              <a:bodyPr wrap="square" rtlCol="0">
                <a:noAutofit/>
              </a:bodyPr>
              <a:lstStyle/>
              <a:p>
                <a:pPr marL="0" marR="0">
                  <a:spcBef>
                    <a:spcPts val="0"/>
                  </a:spcBef>
                  <a:spcAft>
                    <a:spcPts val="0"/>
                  </a:spcAft>
                </a:pPr>
                <a:r>
                  <a:rPr lang="en-US" sz="2000" kern="1200" dirty="0">
                    <a:solidFill>
                      <a:schemeClr val="bg1"/>
                    </a:solidFill>
                    <a:effectLst/>
                    <a:latin typeface="Calibri"/>
                    <a:ea typeface="Times New Roman"/>
                  </a:rPr>
                  <a:t>             </a:t>
                </a:r>
                <a:r>
                  <a:rPr lang="en-US" sz="2000" kern="1200" dirty="0">
                    <a:solidFill>
                      <a:schemeClr val="bg1"/>
                    </a:solidFill>
                    <a:effectLst/>
                    <a:latin typeface="Times New Roman"/>
                    <a:ea typeface="Times New Roman"/>
                  </a:rPr>
                  <a:t>Group Selection</a:t>
                </a:r>
                <a:endParaRPr lang="en-US" sz="2000" dirty="0">
                  <a:solidFill>
                    <a:schemeClr val="bg1"/>
                  </a:solidFill>
                  <a:effectLst/>
                  <a:latin typeface="Times New Roman"/>
                  <a:ea typeface="Times New Roman"/>
                </a:endParaRPr>
              </a:p>
            </p:txBody>
          </p:sp>
        </p:grpSp>
      </p:grpSp>
      <p:sp>
        <p:nvSpPr>
          <p:cNvPr id="18" name="Rectangle 18"/>
          <p:cNvSpPr>
            <a:spLocks noChangeArrowheads="1"/>
          </p:cNvSpPr>
          <p:nvPr/>
        </p:nvSpPr>
        <p:spPr bwMode="auto">
          <a:xfrm>
            <a:off x="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45720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9" name="Picture 2" descr="U:\GSP370 Group Project\Poster Imgs\Understory Light Prediction 98.t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79" t="-1" r="-679" b="1177"/>
          <a:stretch/>
        </p:blipFill>
        <p:spPr bwMode="auto">
          <a:xfrm>
            <a:off x="4281353" y="2438401"/>
            <a:ext cx="4477576" cy="43890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00305" y="3657600"/>
            <a:ext cx="3676825" cy="1569660"/>
          </a:xfrm>
          <a:prstGeom prst="rect">
            <a:avLst/>
          </a:prstGeom>
          <a:solidFill>
            <a:schemeClr val="accent1"/>
          </a:solidFill>
        </p:spPr>
        <p:txBody>
          <a:bodyPr wrap="square" rtlCol="0">
            <a:spAutoFit/>
          </a:bodyPr>
          <a:lstStyle/>
          <a:p>
            <a:r>
              <a:rPr lang="en-US" sz="2400" dirty="0" smtClean="0"/>
              <a:t>Kriging interpolation of understory light between points where hemispherical photos were taken</a:t>
            </a:r>
            <a:endParaRPr lang="en-US" sz="2400" dirty="0"/>
          </a:p>
        </p:txBody>
      </p:sp>
    </p:spTree>
    <p:extLst>
      <p:ext uri="{BB962C8B-B14F-4D97-AF65-F5344CB8AC3E}">
        <p14:creationId xmlns:p14="http://schemas.microsoft.com/office/powerpoint/2010/main" val="1977391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13" name="Group 12"/>
          <p:cNvGrpSpPr/>
          <p:nvPr/>
        </p:nvGrpSpPr>
        <p:grpSpPr>
          <a:xfrm>
            <a:off x="173991" y="120868"/>
            <a:ext cx="8223438" cy="6432332"/>
            <a:chOff x="173991" y="120868"/>
            <a:chExt cx="8223438" cy="6432332"/>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212308" y="152401"/>
              <a:ext cx="3127248" cy="3108960"/>
            </a:xfrm>
            <a:prstGeom prst="rect">
              <a:avLst/>
            </a:prstGeom>
          </p:spPr>
        </p:pic>
        <p:pic>
          <p:nvPicPr>
            <p:cNvPr id="3" name="Picture 2"/>
            <p:cNvPicPr preferRelativeResize="0"/>
            <p:nvPr/>
          </p:nvPicPr>
          <p:blipFill>
            <a:blip r:embed="rId3" cstate="print"/>
            <a:stretch>
              <a:fillRect/>
            </a:stretch>
          </p:blipFill>
          <p:spPr>
            <a:xfrm>
              <a:off x="3339432" y="120868"/>
              <a:ext cx="3136392" cy="3154680"/>
            </a:xfrm>
            <a:prstGeom prst="rect">
              <a:avLst/>
            </a:prstGeom>
          </p:spPr>
        </p:pic>
        <p:pic>
          <p:nvPicPr>
            <p:cNvPr id="4" name="Picture 3"/>
            <p:cNvPicPr/>
            <p:nvPr/>
          </p:nvPicPr>
          <p:blipFill>
            <a:blip r:embed="rId4" cstate="print"/>
            <a:stretch>
              <a:fillRect/>
            </a:stretch>
          </p:blipFill>
          <p:spPr>
            <a:xfrm>
              <a:off x="173991" y="3276600"/>
              <a:ext cx="3178809" cy="3276600"/>
            </a:xfrm>
            <a:prstGeom prst="rect">
              <a:avLst/>
            </a:prstGeom>
          </p:spPr>
        </p:pic>
        <p:pic>
          <p:nvPicPr>
            <p:cNvPr id="5" name="Picture 4"/>
            <p:cNvPicPr/>
            <p:nvPr/>
          </p:nvPicPr>
          <p:blipFill>
            <a:blip r:embed="rId5" cstate="print"/>
            <a:stretch>
              <a:fillRect/>
            </a:stretch>
          </p:blipFill>
          <p:spPr>
            <a:xfrm>
              <a:off x="3325495" y="3248025"/>
              <a:ext cx="3151505" cy="3305175"/>
            </a:xfrm>
            <a:prstGeom prst="rect">
              <a:avLst/>
            </a:prstGeom>
          </p:spPr>
        </p:pic>
        <p:sp>
          <p:nvSpPr>
            <p:cNvPr id="7" name="TextBox 6"/>
            <p:cNvSpPr txBox="1"/>
            <p:nvPr/>
          </p:nvSpPr>
          <p:spPr>
            <a:xfrm>
              <a:off x="196542" y="184485"/>
              <a:ext cx="2323906" cy="369332"/>
            </a:xfrm>
            <a:prstGeom prst="rect">
              <a:avLst/>
            </a:prstGeom>
            <a:noFill/>
          </p:spPr>
          <p:txBody>
            <a:bodyPr wrap="none" rtlCol="0">
              <a:spAutoFit/>
            </a:bodyPr>
            <a:lstStyle/>
            <a:p>
              <a:r>
                <a:rPr lang="en-US" dirty="0" smtClean="0">
                  <a:solidFill>
                    <a:schemeClr val="bg1"/>
                  </a:solidFill>
                </a:rPr>
                <a:t>High density dispersed</a:t>
              </a:r>
              <a:endParaRPr lang="en-US" dirty="0">
                <a:solidFill>
                  <a:schemeClr val="bg1"/>
                </a:solidFill>
              </a:endParaRPr>
            </a:p>
          </p:txBody>
        </p:sp>
        <p:sp>
          <p:nvSpPr>
            <p:cNvPr id="8" name="TextBox 7"/>
            <p:cNvSpPr txBox="1"/>
            <p:nvPr/>
          </p:nvSpPr>
          <p:spPr>
            <a:xfrm>
              <a:off x="3371100" y="173391"/>
              <a:ext cx="2449517" cy="369332"/>
            </a:xfrm>
            <a:prstGeom prst="rect">
              <a:avLst/>
            </a:prstGeom>
            <a:noFill/>
          </p:spPr>
          <p:txBody>
            <a:bodyPr wrap="none" rtlCol="0">
              <a:spAutoFit/>
            </a:bodyPr>
            <a:lstStyle/>
            <a:p>
              <a:r>
                <a:rPr lang="en-US" dirty="0" smtClean="0">
                  <a:solidFill>
                    <a:schemeClr val="bg1"/>
                  </a:solidFill>
                </a:rPr>
                <a:t>High density aggregated</a:t>
              </a:r>
              <a:endParaRPr lang="en-US" dirty="0">
                <a:solidFill>
                  <a:schemeClr val="bg1"/>
                </a:solidFill>
              </a:endParaRPr>
            </a:p>
          </p:txBody>
        </p:sp>
        <p:sp>
          <p:nvSpPr>
            <p:cNvPr id="9" name="TextBox 8"/>
            <p:cNvSpPr txBox="1"/>
            <p:nvPr/>
          </p:nvSpPr>
          <p:spPr>
            <a:xfrm>
              <a:off x="207428" y="3352800"/>
              <a:ext cx="2262094" cy="369332"/>
            </a:xfrm>
            <a:prstGeom prst="rect">
              <a:avLst/>
            </a:prstGeom>
            <a:noFill/>
          </p:spPr>
          <p:txBody>
            <a:bodyPr wrap="none" rtlCol="0">
              <a:spAutoFit/>
            </a:bodyPr>
            <a:lstStyle/>
            <a:p>
              <a:r>
                <a:rPr lang="en-US" dirty="0" smtClean="0">
                  <a:solidFill>
                    <a:schemeClr val="bg1"/>
                  </a:solidFill>
                </a:rPr>
                <a:t>Low density dispersed</a:t>
              </a:r>
              <a:endParaRPr lang="en-US" dirty="0">
                <a:solidFill>
                  <a:schemeClr val="bg1"/>
                </a:solidFill>
              </a:endParaRPr>
            </a:p>
          </p:txBody>
        </p:sp>
        <p:sp>
          <p:nvSpPr>
            <p:cNvPr id="10" name="TextBox 9"/>
            <p:cNvSpPr txBox="1"/>
            <p:nvPr/>
          </p:nvSpPr>
          <p:spPr>
            <a:xfrm>
              <a:off x="3370613" y="3352800"/>
              <a:ext cx="1670137" cy="369332"/>
            </a:xfrm>
            <a:prstGeom prst="rect">
              <a:avLst/>
            </a:prstGeom>
            <a:noFill/>
          </p:spPr>
          <p:txBody>
            <a:bodyPr wrap="none" rtlCol="0">
              <a:spAutoFit/>
            </a:bodyPr>
            <a:lstStyle/>
            <a:p>
              <a:r>
                <a:rPr lang="en-US" dirty="0" smtClean="0"/>
                <a:t>Group selection</a:t>
              </a:r>
              <a:endParaRPr lang="en-US" dirty="0"/>
            </a:p>
          </p:txBody>
        </p:sp>
        <p:grpSp>
          <p:nvGrpSpPr>
            <p:cNvPr id="12" name="Group 11"/>
            <p:cNvGrpSpPr/>
            <p:nvPr/>
          </p:nvGrpSpPr>
          <p:grpSpPr>
            <a:xfrm>
              <a:off x="6497265" y="4900612"/>
              <a:ext cx="1900164" cy="1429067"/>
              <a:chOff x="6477000" y="5029200"/>
              <a:chExt cx="1900164" cy="1429067"/>
            </a:xfrm>
          </p:grpSpPr>
          <p:pic>
            <p:nvPicPr>
              <p:cNvPr id="6" name="Picture 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7000" y="5029200"/>
                <a:ext cx="1694180" cy="1429067"/>
              </a:xfrm>
              <a:prstGeom prst="rect">
                <a:avLst/>
              </a:prstGeom>
              <a:noFill/>
              <a:ln>
                <a:noFill/>
              </a:ln>
            </p:spPr>
          </p:pic>
          <p:pic>
            <p:nvPicPr>
              <p:cNvPr id="11" name="Picture 10"/>
              <p:cNvPicPr/>
              <p:nvPr/>
            </p:nvPicPr>
            <p:blipFill rotWithShape="1">
              <a:blip r:embed="rId6" cstate="print">
                <a:extLst>
                  <a:ext uri="{28A0092B-C50C-407E-A947-70E740481C1C}">
                    <a14:useLocalDpi xmlns:a14="http://schemas.microsoft.com/office/drawing/2010/main" val="0"/>
                  </a:ext>
                </a:extLst>
              </a:blip>
              <a:srcRect l="76021" r="-16035" b="50000"/>
              <a:stretch/>
            </p:blipFill>
            <p:spPr bwMode="auto">
              <a:xfrm>
                <a:off x="7699248" y="5034285"/>
                <a:ext cx="677916" cy="714533"/>
              </a:xfrm>
              <a:prstGeom prst="rect">
                <a:avLst/>
              </a:prstGeom>
              <a:solidFill>
                <a:schemeClr val="bg1"/>
              </a:solidFill>
              <a:ln>
                <a:noFill/>
              </a:ln>
            </p:spPr>
          </p:pic>
        </p:grpSp>
      </p:grpSp>
      <p:sp>
        <p:nvSpPr>
          <p:cNvPr id="14" name="TextBox 13"/>
          <p:cNvSpPr txBox="1"/>
          <p:nvPr/>
        </p:nvSpPr>
        <p:spPr>
          <a:xfrm>
            <a:off x="6497265" y="685800"/>
            <a:ext cx="2576857" cy="1200329"/>
          </a:xfrm>
          <a:prstGeom prst="rect">
            <a:avLst/>
          </a:prstGeom>
          <a:solidFill>
            <a:schemeClr val="accent1"/>
          </a:solidFill>
        </p:spPr>
        <p:txBody>
          <a:bodyPr wrap="square" rtlCol="0">
            <a:spAutoFit/>
          </a:bodyPr>
          <a:lstStyle/>
          <a:p>
            <a:r>
              <a:rPr lang="en-US" sz="2400" dirty="0" smtClean="0"/>
              <a:t>Maps of percent above canopy light (</a:t>
            </a:r>
            <a:r>
              <a:rPr lang="en-US" sz="2400" dirty="0" err="1" smtClean="0"/>
              <a:t>PACL</a:t>
            </a:r>
            <a:r>
              <a:rPr lang="en-US" sz="2400" dirty="0" smtClean="0"/>
              <a:t>)</a:t>
            </a:r>
            <a:endParaRPr lang="en-US" sz="2400" dirty="0"/>
          </a:p>
        </p:txBody>
      </p:sp>
    </p:spTree>
    <p:extLst>
      <p:ext uri="{BB962C8B-B14F-4D97-AF65-F5344CB8AC3E}">
        <p14:creationId xmlns:p14="http://schemas.microsoft.com/office/powerpoint/2010/main" val="1977391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136" b="7606"/>
          <a:stretch/>
        </p:blipFill>
        <p:spPr bwMode="auto">
          <a:xfrm>
            <a:off x="0" y="2628"/>
            <a:ext cx="9144000" cy="6869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10000" y="228600"/>
            <a:ext cx="5181600" cy="830997"/>
          </a:xfrm>
          <a:prstGeom prst="rect">
            <a:avLst/>
          </a:prstGeom>
          <a:solidFill>
            <a:schemeClr val="accent1"/>
          </a:solidFill>
        </p:spPr>
        <p:txBody>
          <a:bodyPr wrap="square" rtlCol="0">
            <a:spAutoFit/>
          </a:bodyPr>
          <a:lstStyle/>
          <a:p>
            <a:pPr algn="ctr"/>
            <a:r>
              <a:rPr lang="en-US" sz="2400" dirty="0" smtClean="0"/>
              <a:t>Repeatable height measurements taken from </a:t>
            </a:r>
            <a:r>
              <a:rPr lang="en-US" sz="2400" dirty="0" err="1" smtClean="0"/>
              <a:t>pinflag</a:t>
            </a:r>
            <a:r>
              <a:rPr lang="en-US" sz="2400" dirty="0" smtClean="0"/>
              <a:t> location </a:t>
            </a:r>
            <a:endParaRPr lang="en-US" sz="2400" dirty="0"/>
          </a:p>
        </p:txBody>
      </p:sp>
    </p:spTree>
    <p:extLst>
      <p:ext uri="{BB962C8B-B14F-4D97-AF65-F5344CB8AC3E}">
        <p14:creationId xmlns:p14="http://schemas.microsoft.com/office/powerpoint/2010/main" val="24170037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152400" y="228600"/>
            <a:ext cx="4953000" cy="461665"/>
          </a:xfrm>
          <a:prstGeom prst="rect">
            <a:avLst/>
          </a:prstGeom>
          <a:solidFill>
            <a:schemeClr val="accent1"/>
          </a:solidFill>
        </p:spPr>
        <p:txBody>
          <a:bodyPr wrap="square" rtlCol="0">
            <a:spAutoFit/>
          </a:bodyPr>
          <a:lstStyle/>
          <a:p>
            <a:pPr algn="ctr"/>
            <a:r>
              <a:rPr lang="en-US" sz="2400" dirty="0" smtClean="0"/>
              <a:t>2014   (2 years post-harvest)</a:t>
            </a:r>
            <a:endParaRPr lang="en-US" sz="2400" dirty="0"/>
          </a:p>
        </p:txBody>
      </p:sp>
    </p:spTree>
    <p:extLst>
      <p:ext uri="{BB962C8B-B14F-4D97-AF65-F5344CB8AC3E}">
        <p14:creationId xmlns:p14="http://schemas.microsoft.com/office/powerpoint/2010/main" val="24261269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152400" y="228600"/>
            <a:ext cx="2057400" cy="461665"/>
          </a:xfrm>
          <a:prstGeom prst="rect">
            <a:avLst/>
          </a:prstGeom>
          <a:solidFill>
            <a:schemeClr val="accent1"/>
          </a:solidFill>
        </p:spPr>
        <p:txBody>
          <a:bodyPr wrap="square" rtlCol="0">
            <a:spAutoFit/>
          </a:bodyPr>
          <a:lstStyle/>
          <a:p>
            <a:pPr algn="ctr"/>
            <a:r>
              <a:rPr lang="en-US" sz="2400" dirty="0" smtClean="0"/>
              <a:t>2015</a:t>
            </a:r>
            <a:endParaRPr lang="en-US" sz="2400" dirty="0"/>
          </a:p>
        </p:txBody>
      </p:sp>
    </p:spTree>
    <p:extLst>
      <p:ext uri="{BB962C8B-B14F-4D97-AF65-F5344CB8AC3E}">
        <p14:creationId xmlns:p14="http://schemas.microsoft.com/office/powerpoint/2010/main" val="24261269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152400" y="228600"/>
            <a:ext cx="2057400" cy="461665"/>
          </a:xfrm>
          <a:prstGeom prst="rect">
            <a:avLst/>
          </a:prstGeom>
          <a:solidFill>
            <a:schemeClr val="accent1"/>
          </a:solidFill>
        </p:spPr>
        <p:txBody>
          <a:bodyPr wrap="square" rtlCol="0">
            <a:spAutoFit/>
          </a:bodyPr>
          <a:lstStyle/>
          <a:p>
            <a:pPr algn="ctr"/>
            <a:r>
              <a:rPr lang="en-US" sz="2400" dirty="0" smtClean="0"/>
              <a:t>2016</a:t>
            </a:r>
            <a:endParaRPr lang="en-US" sz="2400" dirty="0"/>
          </a:p>
        </p:txBody>
      </p:sp>
    </p:spTree>
    <p:extLst>
      <p:ext uri="{BB962C8B-B14F-4D97-AF65-F5344CB8AC3E}">
        <p14:creationId xmlns:p14="http://schemas.microsoft.com/office/powerpoint/2010/main" val="19773918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Content Placeholder 3" descr="C:\Users\Owner\Documents\stump_PACL_constant_log_final.png">
            <a:extLst>
              <a:ext uri="{FF2B5EF4-FFF2-40B4-BE49-F238E27FC236}">
                <a16:creationId xmlns:a16="http://schemas.microsoft.com/office/drawing/2014/main" xmlns="" id="{43467D05-9773-4F62-A990-0D410D72D851}"/>
              </a:ext>
            </a:extLst>
          </p:cNvPr>
          <p:cNvPicPr>
            <a:picLocks noGrp="1"/>
          </p:cNvPicPr>
          <p:nvPr>
            <p:ph sz="quarter" idx="4294967295"/>
          </p:nvPr>
        </p:nvPicPr>
        <p:blipFill rotWithShape="1">
          <a:blip r:embed="rId3" cstate="print">
            <a:extLst>
              <a:ext uri="{28A0092B-C50C-407E-A947-70E740481C1C}">
                <a14:useLocalDpi xmlns:a14="http://schemas.microsoft.com/office/drawing/2010/main" val="0"/>
              </a:ext>
            </a:extLst>
          </a:blip>
          <a:srcRect l="4655" b="9363"/>
          <a:stretch/>
        </p:blipFill>
        <p:spPr bwMode="auto">
          <a:xfrm>
            <a:off x="152400" y="1219200"/>
            <a:ext cx="8839200" cy="4267200"/>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1258613" y="252248"/>
            <a:ext cx="6611007" cy="830997"/>
          </a:xfrm>
          <a:prstGeom prst="rect">
            <a:avLst/>
          </a:prstGeom>
          <a:solidFill>
            <a:schemeClr val="accent1"/>
          </a:solidFill>
        </p:spPr>
        <p:txBody>
          <a:bodyPr wrap="square" rtlCol="0">
            <a:spAutoFit/>
          </a:bodyPr>
          <a:lstStyle/>
          <a:p>
            <a:pPr algn="ctr"/>
            <a:r>
              <a:rPr lang="en-US" sz="2400" dirty="0" smtClean="0"/>
              <a:t>Greater height growth of redwood stump sprouts with more light (</a:t>
            </a:r>
            <a:r>
              <a:rPr lang="en-US" sz="2400" dirty="0" err="1" smtClean="0"/>
              <a:t>PACL</a:t>
            </a:r>
            <a:r>
              <a:rPr lang="en-US" sz="2400" dirty="0" smtClean="0"/>
              <a:t>), on larger stumps </a:t>
            </a:r>
            <a:endParaRPr lang="en-US" sz="2400" dirty="0"/>
          </a:p>
        </p:txBody>
      </p:sp>
      <p:sp>
        <p:nvSpPr>
          <p:cNvPr id="7" name="TextBox 6"/>
          <p:cNvSpPr txBox="1"/>
          <p:nvPr/>
        </p:nvSpPr>
        <p:spPr>
          <a:xfrm>
            <a:off x="365234" y="5715000"/>
            <a:ext cx="8397766" cy="830997"/>
          </a:xfrm>
          <a:prstGeom prst="rect">
            <a:avLst/>
          </a:prstGeom>
          <a:solidFill>
            <a:schemeClr val="accent1"/>
          </a:solidFill>
        </p:spPr>
        <p:txBody>
          <a:bodyPr wrap="square" rtlCol="0">
            <a:spAutoFit/>
          </a:bodyPr>
          <a:lstStyle/>
          <a:p>
            <a:pPr algn="ctr"/>
            <a:r>
              <a:rPr lang="en-US" sz="2400" dirty="0" smtClean="0"/>
              <a:t>Year 2					Year 3</a:t>
            </a:r>
          </a:p>
          <a:p>
            <a:pPr algn="ctr"/>
            <a:r>
              <a:rPr lang="en-US" sz="2400" dirty="0" smtClean="0"/>
              <a:t>Growth more sensitive to understory light in year 3 than in year 2</a:t>
            </a:r>
            <a:endParaRPr lang="en-US" sz="2400" dirty="0"/>
          </a:p>
        </p:txBody>
      </p:sp>
    </p:spTree>
    <p:extLst>
      <p:ext uri="{BB962C8B-B14F-4D97-AF65-F5344CB8AC3E}">
        <p14:creationId xmlns:p14="http://schemas.microsoft.com/office/powerpoint/2010/main" val="14268616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152400" y="228600"/>
            <a:ext cx="5943600" cy="461665"/>
          </a:xfrm>
          <a:prstGeom prst="rect">
            <a:avLst/>
          </a:prstGeom>
          <a:solidFill>
            <a:schemeClr val="accent1"/>
          </a:solidFill>
        </p:spPr>
        <p:txBody>
          <a:bodyPr wrap="square" rtlCol="0">
            <a:spAutoFit/>
          </a:bodyPr>
          <a:lstStyle/>
          <a:p>
            <a:pPr algn="ctr"/>
            <a:r>
              <a:rPr lang="en-US" sz="2400" dirty="0" smtClean="0"/>
              <a:t>Comparison of redwood vs tanoak sprouts</a:t>
            </a:r>
            <a:endParaRPr lang="en-US" sz="2400" dirty="0"/>
          </a:p>
        </p:txBody>
      </p:sp>
      <p:sp>
        <p:nvSpPr>
          <p:cNvPr id="6" name="TextBox 5"/>
          <p:cNvSpPr txBox="1"/>
          <p:nvPr/>
        </p:nvSpPr>
        <p:spPr>
          <a:xfrm>
            <a:off x="6705600" y="6096000"/>
            <a:ext cx="2057400" cy="461665"/>
          </a:xfrm>
          <a:prstGeom prst="rect">
            <a:avLst/>
          </a:prstGeom>
          <a:solidFill>
            <a:schemeClr val="accent1"/>
          </a:solidFill>
        </p:spPr>
        <p:txBody>
          <a:bodyPr wrap="square" rtlCol="0">
            <a:spAutoFit/>
          </a:bodyPr>
          <a:lstStyle/>
          <a:p>
            <a:pPr algn="ctr"/>
            <a:r>
              <a:rPr lang="en-US" sz="2400" dirty="0" smtClean="0"/>
              <a:t>2016</a:t>
            </a:r>
            <a:endParaRPr lang="en-US" sz="2400" dirty="0"/>
          </a:p>
        </p:txBody>
      </p:sp>
    </p:spTree>
    <p:extLst>
      <p:ext uri="{BB962C8B-B14F-4D97-AF65-F5344CB8AC3E}">
        <p14:creationId xmlns:p14="http://schemas.microsoft.com/office/powerpoint/2010/main" val="37620593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descr="C:\Users\Owner\Documents\PACL_Individual_2plot_log_pred.png"/>
          <p:cNvPicPr/>
          <p:nvPr/>
        </p:nvPicPr>
        <p:blipFill rotWithShape="1">
          <a:blip r:embed="rId2" cstate="print">
            <a:extLst>
              <a:ext uri="{28A0092B-C50C-407E-A947-70E740481C1C}">
                <a14:useLocalDpi xmlns:a14="http://schemas.microsoft.com/office/drawing/2010/main" val="0"/>
              </a:ext>
            </a:extLst>
          </a:blip>
          <a:srcRect l="6090" b="12821"/>
          <a:stretch/>
        </p:blipFill>
        <p:spPr bwMode="auto">
          <a:xfrm>
            <a:off x="122417" y="914400"/>
            <a:ext cx="8869183" cy="4114800"/>
          </a:xfrm>
          <a:prstGeom prst="rect">
            <a:avLst/>
          </a:prstGeom>
          <a:noFill/>
          <a:ln>
            <a:noFill/>
          </a:ln>
          <a:extLst>
            <a:ext uri="{53640926-AAD7-44D8-BBD7-CCE9431645EC}">
              <a14:shadowObscured xmlns:a14="http://schemas.microsoft.com/office/drawing/2010/main"/>
            </a:ext>
          </a:extLst>
        </p:spPr>
      </p:pic>
      <p:sp>
        <p:nvSpPr>
          <p:cNvPr id="4" name="TextBox 3"/>
          <p:cNvSpPr txBox="1"/>
          <p:nvPr/>
        </p:nvSpPr>
        <p:spPr>
          <a:xfrm>
            <a:off x="411216" y="5334000"/>
            <a:ext cx="8397766" cy="1200329"/>
          </a:xfrm>
          <a:prstGeom prst="rect">
            <a:avLst/>
          </a:prstGeom>
          <a:solidFill>
            <a:schemeClr val="accent1"/>
          </a:solidFill>
        </p:spPr>
        <p:txBody>
          <a:bodyPr wrap="square" rtlCol="0">
            <a:spAutoFit/>
          </a:bodyPr>
          <a:lstStyle/>
          <a:p>
            <a:pPr algn="ctr"/>
            <a:r>
              <a:rPr lang="en-US" sz="2400" dirty="0" smtClean="0"/>
              <a:t>Year 2					Year 3</a:t>
            </a:r>
          </a:p>
          <a:p>
            <a:pPr algn="ctr"/>
            <a:r>
              <a:rPr lang="en-US" sz="2400" dirty="0" smtClean="0"/>
              <a:t>Tanoak growth much more sensitive to understory light in year 3 than in year 2</a:t>
            </a:r>
            <a:endParaRPr lang="en-US" sz="2400" dirty="0"/>
          </a:p>
        </p:txBody>
      </p:sp>
      <p:sp>
        <p:nvSpPr>
          <p:cNvPr id="5" name="TextBox 4"/>
          <p:cNvSpPr txBox="1"/>
          <p:nvPr/>
        </p:nvSpPr>
        <p:spPr>
          <a:xfrm>
            <a:off x="304800" y="252248"/>
            <a:ext cx="8610599" cy="461665"/>
          </a:xfrm>
          <a:prstGeom prst="rect">
            <a:avLst/>
          </a:prstGeom>
          <a:solidFill>
            <a:schemeClr val="accent1"/>
          </a:solidFill>
        </p:spPr>
        <p:txBody>
          <a:bodyPr wrap="square" rtlCol="0">
            <a:spAutoFit/>
          </a:bodyPr>
          <a:lstStyle/>
          <a:p>
            <a:pPr algn="ctr"/>
            <a:r>
              <a:rPr lang="en-US" sz="2400" dirty="0" smtClean="0"/>
              <a:t>Redwood sprouts outperform tanoak sprouts at all light levels</a:t>
            </a:r>
            <a:endParaRPr lang="en-US" sz="2400" dirty="0"/>
          </a:p>
        </p:txBody>
      </p:sp>
    </p:spTree>
    <p:extLst>
      <p:ext uri="{BB962C8B-B14F-4D97-AF65-F5344CB8AC3E}">
        <p14:creationId xmlns:p14="http://schemas.microsoft.com/office/powerpoint/2010/main" val="25570112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800100" y="6024265"/>
            <a:ext cx="7543800" cy="461665"/>
          </a:xfrm>
          <a:prstGeom prst="rect">
            <a:avLst/>
          </a:prstGeom>
          <a:solidFill>
            <a:schemeClr val="accent1"/>
          </a:solidFill>
        </p:spPr>
        <p:txBody>
          <a:bodyPr wrap="square" rtlCol="0">
            <a:spAutoFit/>
          </a:bodyPr>
          <a:lstStyle/>
          <a:p>
            <a:pPr algn="ctr"/>
            <a:r>
              <a:rPr lang="en-US" sz="2400" dirty="0" smtClean="0"/>
              <a:t>Patchy distribution of species</a:t>
            </a:r>
            <a:endParaRPr lang="en-US" sz="2400" dirty="0"/>
          </a:p>
        </p:txBody>
      </p:sp>
    </p:spTree>
    <p:extLst>
      <p:ext uri="{BB962C8B-B14F-4D97-AF65-F5344CB8AC3E}">
        <p14:creationId xmlns:p14="http://schemas.microsoft.com/office/powerpoint/2010/main" val="3166625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401"/>
          <p:cNvPicPr>
            <a:picLocks noChangeAspect="1" noChangeArrowheads="1"/>
          </p:cNvPicPr>
          <p:nvPr/>
        </p:nvPicPr>
        <p:blipFill>
          <a:blip r:embed="rId2">
            <a:extLst>
              <a:ext uri="{28A0092B-C50C-407E-A947-70E740481C1C}">
                <a14:useLocalDpi xmlns:a14="http://schemas.microsoft.com/office/drawing/2010/main" val="0"/>
              </a:ext>
            </a:extLst>
          </a:blip>
          <a:srcRect l="4517" t="24290" r="2637" b="15213"/>
          <a:stretch>
            <a:fillRect/>
          </a:stretch>
        </p:blipFill>
        <p:spPr bwMode="auto">
          <a:xfrm>
            <a:off x="0" y="838200"/>
            <a:ext cx="9097783" cy="3333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04800" y="252248"/>
            <a:ext cx="8610599" cy="461665"/>
          </a:xfrm>
          <a:prstGeom prst="rect">
            <a:avLst/>
          </a:prstGeom>
          <a:solidFill>
            <a:schemeClr val="accent1"/>
          </a:solidFill>
        </p:spPr>
        <p:txBody>
          <a:bodyPr wrap="square" rtlCol="0">
            <a:spAutoFit/>
          </a:bodyPr>
          <a:lstStyle/>
          <a:p>
            <a:pPr algn="ctr"/>
            <a:r>
              <a:rPr lang="en-US" sz="2400" dirty="0" smtClean="0"/>
              <a:t>Redwood sprouts outperform tanoak sprouts at all light levels</a:t>
            </a:r>
            <a:endParaRPr lang="en-US" sz="2400" dirty="0"/>
          </a:p>
        </p:txBody>
      </p:sp>
      <p:sp>
        <p:nvSpPr>
          <p:cNvPr id="5" name="Right Arrow 4"/>
          <p:cNvSpPr/>
          <p:nvPr/>
        </p:nvSpPr>
        <p:spPr>
          <a:xfrm rot="16200000">
            <a:off x="1002755" y="4352924"/>
            <a:ext cx="895351" cy="609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4800" y="5105400"/>
            <a:ext cx="3733800" cy="1200329"/>
          </a:xfrm>
          <a:prstGeom prst="rect">
            <a:avLst/>
          </a:prstGeom>
          <a:solidFill>
            <a:schemeClr val="accent1"/>
          </a:solidFill>
        </p:spPr>
        <p:txBody>
          <a:bodyPr wrap="square" rtlCol="0">
            <a:spAutoFit/>
          </a:bodyPr>
          <a:lstStyle/>
          <a:p>
            <a:pPr algn="ctr"/>
            <a:r>
              <a:rPr lang="en-US" sz="2400" dirty="0" smtClean="0"/>
              <a:t>Greatest difference between redwood sprouts and tanoak sprouts</a:t>
            </a:r>
            <a:endParaRPr lang="en-US" sz="2400" dirty="0"/>
          </a:p>
        </p:txBody>
      </p:sp>
      <p:sp>
        <p:nvSpPr>
          <p:cNvPr id="7" name="Right Arrow 6"/>
          <p:cNvSpPr/>
          <p:nvPr/>
        </p:nvSpPr>
        <p:spPr>
          <a:xfrm rot="16200000">
            <a:off x="7248526" y="4333875"/>
            <a:ext cx="895351" cy="609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638800" y="5105400"/>
            <a:ext cx="3276599" cy="1200329"/>
          </a:xfrm>
          <a:prstGeom prst="rect">
            <a:avLst/>
          </a:prstGeom>
          <a:solidFill>
            <a:schemeClr val="accent1"/>
          </a:solidFill>
        </p:spPr>
        <p:txBody>
          <a:bodyPr wrap="square" rtlCol="0">
            <a:spAutoFit/>
          </a:bodyPr>
          <a:lstStyle/>
          <a:p>
            <a:pPr algn="ctr"/>
            <a:r>
              <a:rPr lang="en-US" sz="2400" dirty="0" smtClean="0"/>
              <a:t>Fastest growth of redwood sprouts and tanoak sprouts</a:t>
            </a:r>
            <a:endParaRPr lang="en-US" sz="2400" dirty="0"/>
          </a:p>
        </p:txBody>
      </p:sp>
    </p:spTree>
    <p:extLst>
      <p:ext uri="{BB962C8B-B14F-4D97-AF65-F5344CB8AC3E}">
        <p14:creationId xmlns:p14="http://schemas.microsoft.com/office/powerpoint/2010/main" val="21483974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04801" y="252248"/>
            <a:ext cx="3200399" cy="461665"/>
          </a:xfrm>
          <a:prstGeom prst="rect">
            <a:avLst/>
          </a:prstGeom>
          <a:solidFill>
            <a:schemeClr val="accent1"/>
          </a:solidFill>
        </p:spPr>
        <p:txBody>
          <a:bodyPr wrap="square" rtlCol="0">
            <a:spAutoFit/>
          </a:bodyPr>
          <a:lstStyle/>
          <a:p>
            <a:pPr algn="ctr"/>
            <a:r>
              <a:rPr lang="en-US" sz="2400" dirty="0" smtClean="0"/>
              <a:t>Acknowledgements</a:t>
            </a:r>
            <a:endParaRPr lang="en-US" sz="2400" dirty="0"/>
          </a:p>
        </p:txBody>
      </p:sp>
      <p:sp>
        <p:nvSpPr>
          <p:cNvPr id="3" name="Text Box 469"/>
          <p:cNvSpPr txBox="1">
            <a:spLocks noChangeArrowheads="1"/>
          </p:cNvSpPr>
          <p:nvPr/>
        </p:nvSpPr>
        <p:spPr bwMode="auto">
          <a:xfrm>
            <a:off x="294291" y="2819400"/>
            <a:ext cx="8610598" cy="2308324"/>
          </a:xfrm>
          <a:prstGeom prst="rect">
            <a:avLst/>
          </a:prstGeom>
          <a:noFill/>
          <a:ln w="9525">
            <a:noFill/>
            <a:miter lim="800000"/>
            <a:headEnd/>
            <a:tailEnd/>
          </a:ln>
          <a:effectLst/>
        </p:spPr>
        <p:txBody>
          <a:bodyPr wrap="square">
            <a:spAutoFit/>
          </a:bodyPr>
          <a:lstStyle/>
          <a:p>
            <a:pPr>
              <a:defRPr/>
            </a:pPr>
            <a:r>
              <a:rPr lang="en-US" sz="2400" dirty="0" smtClean="0"/>
              <a:t>Humboldt </a:t>
            </a:r>
            <a:r>
              <a:rPr lang="en-US" sz="2400" dirty="0"/>
              <a:t>State University </a:t>
            </a:r>
            <a:r>
              <a:rPr lang="en-US" sz="2400" dirty="0" smtClean="0"/>
              <a:t>students: </a:t>
            </a:r>
            <a:r>
              <a:rPr lang="en-US" sz="2400" b="1" dirty="0"/>
              <a:t>Devin Eastman, Gabriel Goff, Ethan Hammett, Christopher Kirk, Forrest Kirk, Daniel </a:t>
            </a:r>
            <a:r>
              <a:rPr lang="en-US" sz="2400" b="1" dirty="0" err="1"/>
              <a:t>Kluegel</a:t>
            </a:r>
            <a:r>
              <a:rPr lang="en-US" sz="2400" b="1" dirty="0"/>
              <a:t>, Travis Munoz, </a:t>
            </a:r>
            <a:r>
              <a:rPr lang="en-US" sz="2400" b="1" dirty="0" err="1"/>
              <a:t>Treelight</a:t>
            </a:r>
            <a:r>
              <a:rPr lang="en-US" sz="2400" b="1" dirty="0"/>
              <a:t> Morgan-</a:t>
            </a:r>
            <a:r>
              <a:rPr lang="en-US" sz="2400" b="1" dirty="0" err="1"/>
              <a:t>Menzies</a:t>
            </a:r>
            <a:r>
              <a:rPr lang="en-US" sz="2400" b="1" dirty="0"/>
              <a:t>, Robert </a:t>
            </a:r>
            <a:r>
              <a:rPr lang="en-US" sz="2400" b="1" dirty="0" err="1"/>
              <a:t>Muma</a:t>
            </a:r>
            <a:r>
              <a:rPr lang="en-US" sz="2400" b="1" dirty="0"/>
              <a:t>, Brandon </a:t>
            </a:r>
            <a:r>
              <a:rPr lang="en-US" sz="2400" b="1" dirty="0" err="1"/>
              <a:t>Namm</a:t>
            </a:r>
            <a:r>
              <a:rPr lang="en-US" sz="2400" b="1" dirty="0"/>
              <a:t>, Karl Peterson, Aidan Stephens, Chris </a:t>
            </a:r>
            <a:r>
              <a:rPr lang="en-US" sz="2400" b="1" dirty="0" err="1"/>
              <a:t>Valness</a:t>
            </a:r>
            <a:r>
              <a:rPr lang="en-US" sz="2400" b="1" dirty="0"/>
              <a:t> </a:t>
            </a:r>
            <a:r>
              <a:rPr lang="en-US" sz="2400" dirty="0"/>
              <a:t>and the </a:t>
            </a:r>
            <a:endParaRPr lang="en-US" sz="2400" dirty="0" smtClean="0"/>
          </a:p>
          <a:p>
            <a:pPr>
              <a:defRPr/>
            </a:pPr>
            <a:r>
              <a:rPr lang="en-US" sz="2400" dirty="0" smtClean="0"/>
              <a:t>FOR </a:t>
            </a:r>
            <a:r>
              <a:rPr lang="en-US" sz="2400" dirty="0"/>
              <a:t>315 classes of spring 2013 and 2014, and </a:t>
            </a:r>
            <a:endParaRPr lang="en-US" sz="2400" dirty="0" smtClean="0"/>
          </a:p>
          <a:p>
            <a:pPr>
              <a:defRPr/>
            </a:pPr>
            <a:r>
              <a:rPr lang="en-US" sz="2400" dirty="0" smtClean="0"/>
              <a:t>FOR </a:t>
            </a:r>
            <a:r>
              <a:rPr lang="en-US" sz="2400" dirty="0"/>
              <a:t>432 classes of fall 2010 and </a:t>
            </a:r>
            <a:r>
              <a:rPr lang="en-US" sz="2400" dirty="0" smtClean="0"/>
              <a:t>2011. </a:t>
            </a:r>
            <a:endParaRPr lang="en-US" sz="2400" dirty="0"/>
          </a:p>
        </p:txBody>
      </p:sp>
      <p:pic>
        <p:nvPicPr>
          <p:cNvPr id="4" name="Picture 3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28600"/>
            <a:ext cx="5094889" cy="1913733"/>
          </a:xfrm>
          <a:prstGeom prst="rect">
            <a:avLst/>
          </a:prstGeom>
          <a:solidFill>
            <a:schemeClr val="bg1">
              <a:lumMod val="85000"/>
            </a:schemeClr>
          </a:solidFill>
          <a:ln>
            <a:noFill/>
          </a:ln>
        </p:spPr>
      </p:pic>
      <p:pic>
        <p:nvPicPr>
          <p:cNvPr id="5" name="Picture 3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2438400"/>
            <a:ext cx="5343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69"/>
          <p:cNvSpPr txBox="1">
            <a:spLocks noChangeArrowheads="1"/>
          </p:cNvSpPr>
          <p:nvPr/>
        </p:nvSpPr>
        <p:spPr bwMode="auto">
          <a:xfrm>
            <a:off x="270643" y="5132990"/>
            <a:ext cx="858012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Helvetica" pitchFamily="34" charset="0"/>
              </a:defRPr>
            </a:lvl1pPr>
            <a:lvl2pPr marL="742950" indent="-285750" eaLnBrk="0" hangingPunct="0">
              <a:defRPr sz="1400">
                <a:solidFill>
                  <a:schemeClr val="tx1"/>
                </a:solidFill>
                <a:latin typeface="Helvetica" pitchFamily="34" charset="0"/>
              </a:defRPr>
            </a:lvl2pPr>
            <a:lvl3pPr marL="1143000" indent="-228600" eaLnBrk="0" hangingPunct="0">
              <a:defRPr sz="1400">
                <a:solidFill>
                  <a:schemeClr val="tx1"/>
                </a:solidFill>
                <a:latin typeface="Helvetica" pitchFamily="34" charset="0"/>
              </a:defRPr>
            </a:lvl3pPr>
            <a:lvl4pPr marL="1600200" indent="-228600" eaLnBrk="0" hangingPunct="0">
              <a:defRPr sz="1400">
                <a:solidFill>
                  <a:schemeClr val="tx1"/>
                </a:solidFill>
                <a:latin typeface="Helvetica" pitchFamily="34" charset="0"/>
              </a:defRPr>
            </a:lvl4pPr>
            <a:lvl5pPr marL="2057400" indent="-228600" eaLnBrk="0" hangingPunct="0">
              <a:defRPr sz="1400">
                <a:solidFill>
                  <a:schemeClr val="tx1"/>
                </a:solidFill>
                <a:latin typeface="Helvetica" pitchFamily="34" charset="0"/>
              </a:defRPr>
            </a:lvl5pPr>
            <a:lvl6pPr marL="2514600" indent="-228600" eaLnBrk="0" fontAlgn="base" hangingPunct="0">
              <a:spcBef>
                <a:spcPct val="0"/>
              </a:spcBef>
              <a:spcAft>
                <a:spcPct val="0"/>
              </a:spcAft>
              <a:defRPr sz="1400">
                <a:solidFill>
                  <a:schemeClr val="tx1"/>
                </a:solidFill>
                <a:latin typeface="Helvetica" pitchFamily="34" charset="0"/>
              </a:defRPr>
            </a:lvl6pPr>
            <a:lvl7pPr marL="2971800" indent="-228600" eaLnBrk="0" fontAlgn="base" hangingPunct="0">
              <a:spcBef>
                <a:spcPct val="0"/>
              </a:spcBef>
              <a:spcAft>
                <a:spcPct val="0"/>
              </a:spcAft>
              <a:defRPr sz="1400">
                <a:solidFill>
                  <a:schemeClr val="tx1"/>
                </a:solidFill>
                <a:latin typeface="Helvetica" pitchFamily="34" charset="0"/>
              </a:defRPr>
            </a:lvl7pPr>
            <a:lvl8pPr marL="3429000" indent="-228600" eaLnBrk="0" fontAlgn="base" hangingPunct="0">
              <a:spcBef>
                <a:spcPct val="0"/>
              </a:spcBef>
              <a:spcAft>
                <a:spcPct val="0"/>
              </a:spcAft>
              <a:defRPr sz="1400">
                <a:solidFill>
                  <a:schemeClr val="tx1"/>
                </a:solidFill>
                <a:latin typeface="Helvetica" pitchFamily="34" charset="0"/>
              </a:defRPr>
            </a:lvl8pPr>
            <a:lvl9pPr marL="3886200" indent="-228600" eaLnBrk="0" fontAlgn="base" hangingPunct="0">
              <a:spcBef>
                <a:spcPct val="0"/>
              </a:spcBef>
              <a:spcAft>
                <a:spcPct val="0"/>
              </a:spcAft>
              <a:defRPr sz="1400">
                <a:solidFill>
                  <a:schemeClr val="tx1"/>
                </a:solidFill>
                <a:latin typeface="Helvetica" pitchFamily="34" charset="0"/>
              </a:defRPr>
            </a:lvl9pPr>
          </a:lstStyle>
          <a:p>
            <a:pPr eaLnBrk="1" hangingPunct="1"/>
            <a:r>
              <a:rPr lang="en-US" altLang="en-US" sz="2400" dirty="0">
                <a:latin typeface="+mj-lt"/>
              </a:rPr>
              <a:t>Funding for this project was provided by the McIntire-</a:t>
            </a:r>
            <a:r>
              <a:rPr lang="en-US" altLang="en-US" sz="2400" dirty="0" err="1">
                <a:latin typeface="+mj-lt"/>
              </a:rPr>
              <a:t>Stennis</a:t>
            </a:r>
            <a:r>
              <a:rPr lang="en-US" altLang="en-US" sz="2400" dirty="0">
                <a:latin typeface="+mj-lt"/>
              </a:rPr>
              <a:t> Cooperative Research Program, the University of California (UC-CSU Collaborative Grant) and by the California Department of Forestry and Fire </a:t>
            </a:r>
            <a:r>
              <a:rPr lang="en-US" altLang="en-US" sz="2400" dirty="0" smtClean="0">
                <a:latin typeface="+mj-lt"/>
              </a:rPr>
              <a:t>Protection (CAL FIRE).</a:t>
            </a:r>
            <a:endParaRPr lang="en-US" altLang="en-US" sz="2400" b="1" dirty="0">
              <a:latin typeface="+mj-lt"/>
            </a:endParaRPr>
          </a:p>
        </p:txBody>
      </p:sp>
      <p:sp>
        <p:nvSpPr>
          <p:cNvPr id="7" name="Rectangle 6"/>
          <p:cNvSpPr/>
          <p:nvPr/>
        </p:nvSpPr>
        <p:spPr>
          <a:xfrm>
            <a:off x="335281" y="1066800"/>
            <a:ext cx="3474719" cy="830997"/>
          </a:xfrm>
          <a:prstGeom prst="rect">
            <a:avLst/>
          </a:prstGeom>
        </p:spPr>
        <p:txBody>
          <a:bodyPr wrap="square">
            <a:spAutoFit/>
          </a:bodyPr>
          <a:lstStyle/>
          <a:p>
            <a:r>
              <a:rPr lang="en-US" sz="2400" b="1" dirty="0" smtClean="0"/>
              <a:t>Brian Barrett </a:t>
            </a:r>
            <a:r>
              <a:rPr lang="en-US" sz="2400" dirty="0" smtClean="0"/>
              <a:t>&amp;</a:t>
            </a:r>
          </a:p>
          <a:p>
            <a:r>
              <a:rPr lang="en-US" sz="2400" b="1" dirty="0" smtClean="0"/>
              <a:t>Shawn Headley </a:t>
            </a:r>
            <a:r>
              <a:rPr lang="en-US" sz="2400" dirty="0" smtClean="0"/>
              <a:t>(CAL FIRE)</a:t>
            </a:r>
            <a:endParaRPr lang="en-US" sz="2400" dirty="0"/>
          </a:p>
        </p:txBody>
      </p:sp>
    </p:spTree>
    <p:extLst>
      <p:ext uri="{BB962C8B-B14F-4D97-AF65-F5344CB8AC3E}">
        <p14:creationId xmlns:p14="http://schemas.microsoft.com/office/powerpoint/2010/main" val="2557011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25AB498D-DDC5-4FAF-B187-ABCE8A1D22A7}"/>
              </a:ext>
            </a:extLst>
          </p:cNvPr>
          <p:cNvPicPr>
            <a:picLocks noGrp="1"/>
          </p:cNvPicPr>
          <p:nvPr>
            <p:ph sz="quarter" idx="4294967295"/>
          </p:nvPr>
        </p:nvPicPr>
        <p:blipFill>
          <a:blip r:embed="rId3" cstate="print"/>
          <a:stretch>
            <a:fillRect/>
          </a:stretch>
        </p:blipFill>
        <p:spPr>
          <a:xfrm>
            <a:off x="152400" y="152400"/>
            <a:ext cx="8839199" cy="5715000"/>
          </a:xfrm>
          <a:prstGeom prst="rect">
            <a:avLst/>
          </a:prstGeom>
        </p:spPr>
      </p:pic>
      <p:sp>
        <p:nvSpPr>
          <p:cNvPr id="6" name="TextBox 5"/>
          <p:cNvSpPr txBox="1"/>
          <p:nvPr/>
        </p:nvSpPr>
        <p:spPr>
          <a:xfrm>
            <a:off x="152400" y="5943600"/>
            <a:ext cx="8839200" cy="830997"/>
          </a:xfrm>
          <a:prstGeom prst="rect">
            <a:avLst/>
          </a:prstGeom>
          <a:solidFill>
            <a:schemeClr val="accent1"/>
          </a:solidFill>
        </p:spPr>
        <p:txBody>
          <a:bodyPr wrap="square" rtlCol="0">
            <a:spAutoFit/>
          </a:bodyPr>
          <a:lstStyle/>
          <a:p>
            <a:pPr algn="ctr"/>
            <a:r>
              <a:rPr lang="en-US" sz="2400" dirty="0" smtClean="0"/>
              <a:t>Average understory light (mean </a:t>
            </a:r>
            <a:r>
              <a:rPr lang="en-US" sz="2400" dirty="0" err="1" smtClean="0"/>
              <a:t>PACL</a:t>
            </a:r>
            <a:r>
              <a:rPr lang="en-US" sz="2400" dirty="0" smtClean="0"/>
              <a:t>) did not differ among aggregated (HA) vs dispersed (HD) treatments </a:t>
            </a:r>
            <a:endParaRPr lang="en-US" sz="2400" dirty="0"/>
          </a:p>
        </p:txBody>
      </p:sp>
    </p:spTree>
    <p:extLst>
      <p:ext uri="{BB962C8B-B14F-4D97-AF65-F5344CB8AC3E}">
        <p14:creationId xmlns:p14="http://schemas.microsoft.com/office/powerpoint/2010/main" val="295694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01"/>
          <p:cNvPicPr>
            <a:picLocks noChangeAspect="1" noChangeArrowheads="1"/>
          </p:cNvPicPr>
          <p:nvPr/>
        </p:nvPicPr>
        <p:blipFill>
          <a:blip r:embed="rId2">
            <a:extLst>
              <a:ext uri="{28A0092B-C50C-407E-A947-70E740481C1C}">
                <a14:useLocalDpi xmlns:a14="http://schemas.microsoft.com/office/drawing/2010/main" val="0"/>
              </a:ext>
            </a:extLst>
          </a:blip>
          <a:srcRect l="4517" t="24290" r="2637" b="15213"/>
          <a:stretch>
            <a:fillRect/>
          </a:stretch>
        </p:blipFill>
        <p:spPr bwMode="auto">
          <a:xfrm>
            <a:off x="46217" y="2628"/>
            <a:ext cx="9097783" cy="3333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0" y="3369902"/>
            <a:ext cx="9144000" cy="3416320"/>
          </a:xfrm>
          <a:prstGeom prst="rect">
            <a:avLst/>
          </a:prstGeom>
        </p:spPr>
        <p:txBody>
          <a:bodyPr wrap="square">
            <a:spAutoFit/>
          </a:bodyPr>
          <a:lstStyle/>
          <a:p>
            <a:r>
              <a:rPr lang="en-US" altLang="en-US" sz="2400" dirty="0" smtClean="0"/>
              <a:t>Three treatments are 3-cohort </a:t>
            </a:r>
            <a:r>
              <a:rPr lang="en-US" altLang="en-US" sz="2400" b="1" i="1" dirty="0" smtClean="0"/>
              <a:t>single-tree selection </a:t>
            </a:r>
            <a:r>
              <a:rPr lang="en-US" altLang="en-US" sz="2400" dirty="0" smtClean="0"/>
              <a:t>regimes testing:</a:t>
            </a:r>
          </a:p>
          <a:p>
            <a:r>
              <a:rPr lang="en-US" altLang="en-US" sz="2400" dirty="0" smtClean="0"/>
              <a:t>– Low v. high density (DMZ upper limits of 30% vs. 50% of redwood SDI upper limit)</a:t>
            </a:r>
          </a:p>
          <a:p>
            <a:r>
              <a:rPr lang="en-US" altLang="en-US" sz="2400" dirty="0" smtClean="0"/>
              <a:t>– Residual trees retained in different spatial patterns (dispersed v. aggregated)</a:t>
            </a:r>
          </a:p>
          <a:p>
            <a:endParaRPr lang="en-US" altLang="en-US" sz="2400" dirty="0" smtClean="0"/>
          </a:p>
          <a:p>
            <a:r>
              <a:rPr lang="en-US" altLang="en-US" sz="2400" dirty="0" smtClean="0"/>
              <a:t> The 4</a:t>
            </a:r>
            <a:r>
              <a:rPr lang="en-US" altLang="en-US" sz="2400" baseline="30000" dirty="0" smtClean="0"/>
              <a:t>th</a:t>
            </a:r>
            <a:r>
              <a:rPr lang="en-US" altLang="en-US" sz="2400" dirty="0" smtClean="0"/>
              <a:t> treatment is a </a:t>
            </a:r>
            <a:r>
              <a:rPr lang="en-US" altLang="en-US" sz="2400" b="1" i="1" dirty="0" smtClean="0"/>
              <a:t>group selection </a:t>
            </a:r>
            <a:r>
              <a:rPr lang="en-US" altLang="en-US" sz="2400" dirty="0" smtClean="0"/>
              <a:t>regime for comparison of open-grown regeneration (seedlings and sprouts) in full light against the partially-shaded regeneration in the other treatments</a:t>
            </a:r>
            <a:endParaRPr lang="en-US" altLang="en-US" sz="2400" dirty="0"/>
          </a:p>
        </p:txBody>
      </p:sp>
    </p:spTree>
    <p:extLst>
      <p:ext uri="{BB962C8B-B14F-4D97-AF65-F5344CB8AC3E}">
        <p14:creationId xmlns:p14="http://schemas.microsoft.com/office/powerpoint/2010/main" val="1954927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4E8431-3049-4C98-9087-D4950E22D88C}"/>
              </a:ext>
            </a:extLst>
          </p:cNvPr>
          <p:cNvSpPr>
            <a:spLocks noGrp="1"/>
          </p:cNvSpPr>
          <p:nvPr>
            <p:ph type="title"/>
          </p:nvPr>
        </p:nvSpPr>
        <p:spPr/>
        <p:txBody>
          <a:bodyPr>
            <a:normAutofit fontScale="90000"/>
          </a:bodyPr>
          <a:lstStyle/>
          <a:p>
            <a:r>
              <a:rPr lang="en-US" dirty="0" smtClean="0"/>
              <a:t>Understory light and SDI among treatments</a:t>
            </a:r>
            <a:endParaRPr lang="en-US" dirty="0"/>
          </a:p>
        </p:txBody>
      </p:sp>
      <p:graphicFrame>
        <p:nvGraphicFramePr>
          <p:cNvPr id="6" name="Content Placeholder 5">
            <a:extLst>
              <a:ext uri="{FF2B5EF4-FFF2-40B4-BE49-F238E27FC236}">
                <a16:creationId xmlns:a16="http://schemas.microsoft.com/office/drawing/2014/main" xmlns="" id="{449E7206-1449-4F26-BD92-901D9D44A1E3}"/>
              </a:ext>
            </a:extLst>
          </p:cNvPr>
          <p:cNvGraphicFramePr>
            <a:graphicFrameLocks noGrp="1"/>
          </p:cNvGraphicFramePr>
          <p:nvPr>
            <p:ph sz="quarter" idx="4294967295"/>
            <p:extLst>
              <p:ext uri="{D42A27DB-BD31-4B8C-83A1-F6EECF244321}">
                <p14:modId xmlns:p14="http://schemas.microsoft.com/office/powerpoint/2010/main" val="3378809942"/>
              </p:ext>
            </p:extLst>
          </p:nvPr>
        </p:nvGraphicFramePr>
        <p:xfrm>
          <a:off x="304800" y="2362200"/>
          <a:ext cx="8686800" cy="3438525"/>
        </p:xfrm>
        <a:graphic>
          <a:graphicData uri="http://schemas.openxmlformats.org/drawingml/2006/table">
            <a:tbl>
              <a:tblPr firstRow="1" firstCol="1" bandRow="1"/>
              <a:tblGrid>
                <a:gridCol w="3085032">
                  <a:extLst>
                    <a:ext uri="{9D8B030D-6E8A-4147-A177-3AD203B41FA5}">
                      <a16:colId xmlns:a16="http://schemas.microsoft.com/office/drawing/2014/main" xmlns="" val="872464761"/>
                    </a:ext>
                  </a:extLst>
                </a:gridCol>
                <a:gridCol w="544958">
                  <a:extLst>
                    <a:ext uri="{9D8B030D-6E8A-4147-A177-3AD203B41FA5}">
                      <a16:colId xmlns:a16="http://schemas.microsoft.com/office/drawing/2014/main" xmlns="" val="1689792640"/>
                    </a:ext>
                  </a:extLst>
                </a:gridCol>
                <a:gridCol w="1636644">
                  <a:extLst>
                    <a:ext uri="{9D8B030D-6E8A-4147-A177-3AD203B41FA5}">
                      <a16:colId xmlns:a16="http://schemas.microsoft.com/office/drawing/2014/main" xmlns="" val="684965812"/>
                    </a:ext>
                  </a:extLst>
                </a:gridCol>
                <a:gridCol w="1657626">
                  <a:extLst>
                    <a:ext uri="{9D8B030D-6E8A-4147-A177-3AD203B41FA5}">
                      <a16:colId xmlns:a16="http://schemas.microsoft.com/office/drawing/2014/main" xmlns="" val="618605500"/>
                    </a:ext>
                  </a:extLst>
                </a:gridCol>
                <a:gridCol w="1762540">
                  <a:extLst>
                    <a:ext uri="{9D8B030D-6E8A-4147-A177-3AD203B41FA5}">
                      <a16:colId xmlns:a16="http://schemas.microsoft.com/office/drawing/2014/main" xmlns="" val="1757374594"/>
                    </a:ext>
                  </a:extLst>
                </a:gridCol>
              </a:tblGrid>
              <a:tr h="781050">
                <a:tc>
                  <a:txBody>
                    <a:bodyPr/>
                    <a:lstStyle/>
                    <a:p>
                      <a:pPr marL="0" marR="0" algn="l">
                        <a:lnSpc>
                          <a:spcPct val="107000"/>
                        </a:lnSpc>
                        <a:spcBef>
                          <a:spcPts val="0"/>
                        </a:spcBef>
                        <a:spcAft>
                          <a:spcPts val="0"/>
                        </a:spcAft>
                      </a:pPr>
                      <a:r>
                        <a:rPr lang="en-US" sz="2000" b="1" dirty="0">
                          <a:solidFill>
                            <a:schemeClr val="tx1"/>
                          </a:solidFill>
                          <a:effectLst/>
                          <a:latin typeface="+mn-lt"/>
                          <a:ea typeface="Times New Roman" panose="02020603050405020304" pitchFamily="18" charset="0"/>
                          <a:cs typeface="Times New Roman" panose="02020603050405020304" pitchFamily="18" charset="0"/>
                        </a:rPr>
                        <a:t>Treatment</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2000" b="1" i="1" dirty="0">
                          <a:solidFill>
                            <a:schemeClr val="tx1"/>
                          </a:solidFill>
                          <a:effectLst/>
                          <a:latin typeface="+mn-lt"/>
                          <a:ea typeface="Times New Roman" panose="02020603050405020304" pitchFamily="18" charset="0"/>
                          <a:cs typeface="Times New Roman" panose="02020603050405020304" pitchFamily="18" charset="0"/>
                        </a:rPr>
                        <a:t>n</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2000" b="1" dirty="0">
                          <a:solidFill>
                            <a:schemeClr val="tx1"/>
                          </a:solidFill>
                          <a:effectLst/>
                          <a:latin typeface="+mn-lt"/>
                          <a:ea typeface="Times New Roman" panose="02020603050405020304" pitchFamily="18" charset="0"/>
                          <a:cs typeface="Times New Roman" panose="02020603050405020304" pitchFamily="18" charset="0"/>
                        </a:rPr>
                        <a:t>Mean </a:t>
                      </a:r>
                      <a:endParaRPr lang="en-US" sz="2000" b="1" dirty="0" smtClean="0">
                        <a:solidFill>
                          <a:schemeClr val="tx1"/>
                        </a:solidFill>
                        <a:effectLst/>
                        <a:latin typeface="+mn-lt"/>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2000" b="1" dirty="0" err="1" smtClean="0">
                          <a:solidFill>
                            <a:schemeClr val="tx1"/>
                          </a:solidFill>
                          <a:effectLst/>
                          <a:latin typeface="+mn-lt"/>
                          <a:ea typeface="Times New Roman" panose="02020603050405020304" pitchFamily="18" charset="0"/>
                          <a:cs typeface="Times New Roman" panose="02020603050405020304" pitchFamily="18" charset="0"/>
                        </a:rPr>
                        <a:t>PACL</a:t>
                      </a:r>
                      <a:r>
                        <a:rPr lang="en-US" sz="2000" b="1" dirty="0" smtClean="0">
                          <a:solidFill>
                            <a:schemeClr val="tx1"/>
                          </a:solidFill>
                          <a:effectLst/>
                          <a:latin typeface="+mn-lt"/>
                          <a:ea typeface="Times New Roman" panose="02020603050405020304" pitchFamily="18" charset="0"/>
                          <a:cs typeface="Times New Roman" panose="02020603050405020304" pitchFamily="18" charset="0"/>
                        </a:rPr>
                        <a:t> </a:t>
                      </a:r>
                      <a:r>
                        <a:rPr lang="en-US" sz="2000" b="1" dirty="0">
                          <a:solidFill>
                            <a:schemeClr val="tx1"/>
                          </a:solidFill>
                          <a:effectLst/>
                          <a:latin typeface="+mn-lt"/>
                          <a:ea typeface="Times New Roman" panose="02020603050405020304" pitchFamily="18" charset="0"/>
                          <a:cs typeface="Times New Roman" panose="02020603050405020304" pitchFamily="18" charset="0"/>
                        </a:rPr>
                        <a:t>(SE)</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2000" b="1" dirty="0">
                          <a:solidFill>
                            <a:schemeClr val="tx1"/>
                          </a:solidFill>
                          <a:effectLst/>
                          <a:latin typeface="+mn-lt"/>
                          <a:ea typeface="Times New Roman" panose="02020603050405020304" pitchFamily="18" charset="0"/>
                          <a:cs typeface="Times New Roman" panose="02020603050405020304" pitchFamily="18" charset="0"/>
                        </a:rPr>
                        <a:t>Min.-Max. PACL</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2000" b="1" dirty="0">
                          <a:solidFill>
                            <a:schemeClr val="tx1"/>
                          </a:solidFill>
                          <a:effectLst/>
                          <a:latin typeface="+mn-lt"/>
                          <a:ea typeface="Times New Roman" panose="02020603050405020304" pitchFamily="18" charset="0"/>
                          <a:cs typeface="Times New Roman" panose="02020603050405020304" pitchFamily="18" charset="0"/>
                        </a:rPr>
                        <a:t> Mean </a:t>
                      </a:r>
                      <a:endParaRPr lang="en-US" sz="2000" b="1" dirty="0" smtClean="0">
                        <a:solidFill>
                          <a:schemeClr val="tx1"/>
                        </a:solidFill>
                        <a:effectLst/>
                        <a:latin typeface="+mn-lt"/>
                        <a:ea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US" sz="2000" b="1" dirty="0" smtClean="0">
                          <a:solidFill>
                            <a:schemeClr val="tx1"/>
                          </a:solidFill>
                          <a:effectLst/>
                          <a:latin typeface="+mn-lt"/>
                          <a:ea typeface="Times New Roman" panose="02020603050405020304" pitchFamily="18" charset="0"/>
                          <a:cs typeface="Times New Roman" panose="02020603050405020304" pitchFamily="18" charset="0"/>
                        </a:rPr>
                        <a:t>SDI (</a:t>
                      </a:r>
                      <a:r>
                        <a:rPr lang="en-US" sz="2000" b="1" dirty="0">
                          <a:solidFill>
                            <a:schemeClr val="tx1"/>
                          </a:solidFill>
                          <a:effectLst/>
                          <a:latin typeface="+mn-lt"/>
                          <a:ea typeface="Times New Roman" panose="02020603050405020304" pitchFamily="18" charset="0"/>
                          <a:cs typeface="Times New Roman" panose="02020603050405020304" pitchFamily="18" charset="0"/>
                        </a:rPr>
                        <a:t>SE)</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3066626688"/>
                  </a:ext>
                </a:extLst>
              </a:tr>
              <a:tr h="781050">
                <a:tc>
                  <a:txBody>
                    <a:bodyPr/>
                    <a:lstStyle/>
                    <a:p>
                      <a:pPr marL="0" marR="0" algn="l">
                        <a:lnSpc>
                          <a:spcPct val="107000"/>
                        </a:lnSpc>
                        <a:spcBef>
                          <a:spcPts val="0"/>
                        </a:spcBef>
                        <a:spcAft>
                          <a:spcPts val="0"/>
                        </a:spcAft>
                      </a:pPr>
                      <a:r>
                        <a:rPr lang="en-US" sz="2000" b="1" dirty="0">
                          <a:solidFill>
                            <a:schemeClr val="tx1"/>
                          </a:solidFill>
                          <a:effectLst/>
                          <a:latin typeface="+mn-lt"/>
                          <a:ea typeface="Times New Roman" panose="02020603050405020304" pitchFamily="18" charset="0"/>
                          <a:cs typeface="Times New Roman" panose="02020603050405020304" pitchFamily="18" charset="0"/>
                        </a:rPr>
                        <a:t>Group Selection (control)</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4</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marL="0" marR="0" algn="l">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  93.84(0.17)</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80.78-99.16</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0</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xmlns="" val="1578868166"/>
                  </a:ext>
                </a:extLst>
              </a:tr>
              <a:tr h="781050">
                <a:tc>
                  <a:txBody>
                    <a:bodyPr/>
                    <a:lstStyle/>
                    <a:p>
                      <a:pPr marL="0" marR="0" algn="l">
                        <a:lnSpc>
                          <a:spcPct val="107000"/>
                        </a:lnSpc>
                        <a:spcBef>
                          <a:spcPts val="0"/>
                        </a:spcBef>
                        <a:spcAft>
                          <a:spcPts val="0"/>
                        </a:spcAft>
                      </a:pPr>
                      <a:r>
                        <a:rPr lang="en-US" sz="2000" b="1" dirty="0">
                          <a:solidFill>
                            <a:schemeClr val="tx1"/>
                          </a:solidFill>
                          <a:effectLst/>
                          <a:latin typeface="+mn-lt"/>
                          <a:ea typeface="Times New Roman" panose="02020603050405020304" pitchFamily="18" charset="0"/>
                          <a:cs typeface="Times New Roman" panose="02020603050405020304" pitchFamily="18" charset="0"/>
                        </a:rPr>
                        <a:t>High Density Aggregated</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4</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59.10(0.37)</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37.74-75.15</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537.31(3.19)</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chemeClr val="bg1"/>
                    </a:solidFill>
                  </a:tcPr>
                </a:tc>
                <a:extLst>
                  <a:ext uri="{0D108BD9-81ED-4DB2-BD59-A6C34878D82A}">
                    <a16:rowId xmlns:a16="http://schemas.microsoft.com/office/drawing/2014/main" xmlns="" val="1421431650"/>
                  </a:ext>
                </a:extLst>
              </a:tr>
              <a:tr h="704850">
                <a:tc>
                  <a:txBody>
                    <a:bodyPr/>
                    <a:lstStyle/>
                    <a:p>
                      <a:pPr marL="0" marR="0" algn="l">
                        <a:lnSpc>
                          <a:spcPct val="107000"/>
                        </a:lnSpc>
                        <a:spcBef>
                          <a:spcPts val="0"/>
                        </a:spcBef>
                        <a:spcAft>
                          <a:spcPts val="0"/>
                        </a:spcAft>
                      </a:pPr>
                      <a:r>
                        <a:rPr lang="en-US" sz="2000" b="1" dirty="0">
                          <a:solidFill>
                            <a:schemeClr val="tx1"/>
                          </a:solidFill>
                          <a:effectLst/>
                          <a:latin typeface="+mn-lt"/>
                          <a:ea typeface="Times New Roman" panose="02020603050405020304" pitchFamily="18" charset="0"/>
                          <a:cs typeface="Times New Roman" panose="02020603050405020304" pitchFamily="18" charset="0"/>
                        </a:rPr>
                        <a:t>High Density Dispersed</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5</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58.35(0.30)</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33.76-74.33</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543.00(0.92)</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chemeClr val="bg1"/>
                    </a:solidFill>
                  </a:tcPr>
                </a:tc>
                <a:extLst>
                  <a:ext uri="{0D108BD9-81ED-4DB2-BD59-A6C34878D82A}">
                    <a16:rowId xmlns:a16="http://schemas.microsoft.com/office/drawing/2014/main" xmlns="" val="2914848740"/>
                  </a:ext>
                </a:extLst>
              </a:tr>
              <a:tr h="390525">
                <a:tc>
                  <a:txBody>
                    <a:bodyPr/>
                    <a:lstStyle/>
                    <a:p>
                      <a:pPr marL="0" marR="0" algn="l">
                        <a:lnSpc>
                          <a:spcPct val="107000"/>
                        </a:lnSpc>
                        <a:spcBef>
                          <a:spcPts val="0"/>
                        </a:spcBef>
                        <a:spcAft>
                          <a:spcPts val="0"/>
                        </a:spcAft>
                      </a:pPr>
                      <a:r>
                        <a:rPr lang="en-US" sz="2000" b="1" dirty="0">
                          <a:solidFill>
                            <a:schemeClr val="tx1"/>
                          </a:solidFill>
                          <a:effectLst/>
                          <a:latin typeface="+mn-lt"/>
                          <a:ea typeface="Times New Roman" panose="02020603050405020304" pitchFamily="18" charset="0"/>
                          <a:cs typeface="Times New Roman" panose="02020603050405020304" pitchFamily="18" charset="0"/>
                        </a:rPr>
                        <a:t>Low Density Dispersed</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4</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68.59(0.62)</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38.83-85.39</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2000" dirty="0">
                          <a:solidFill>
                            <a:schemeClr val="tx1"/>
                          </a:solidFill>
                          <a:effectLst/>
                          <a:latin typeface="+mn-lt"/>
                          <a:ea typeface="Times New Roman" panose="02020603050405020304" pitchFamily="18" charset="0"/>
                          <a:cs typeface="Times New Roman" panose="02020603050405020304" pitchFamily="18" charset="0"/>
                        </a:rPr>
                        <a:t> 325.54(1.17)</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2941714527"/>
                  </a:ext>
                </a:extLst>
              </a:tr>
            </a:tbl>
          </a:graphicData>
        </a:graphic>
      </p:graphicFrame>
      <p:sp>
        <p:nvSpPr>
          <p:cNvPr id="8" name="Rectangle 7">
            <a:extLst>
              <a:ext uri="{FF2B5EF4-FFF2-40B4-BE49-F238E27FC236}">
                <a16:creationId xmlns:a16="http://schemas.microsoft.com/office/drawing/2014/main" xmlns="" id="{9AF6E7F1-E858-451C-B890-DBD1A2BF5FB3}"/>
              </a:ext>
            </a:extLst>
          </p:cNvPr>
          <p:cNvSpPr/>
          <p:nvPr/>
        </p:nvSpPr>
        <p:spPr>
          <a:xfrm>
            <a:off x="685800" y="1815840"/>
            <a:ext cx="7847533" cy="470000"/>
          </a:xfrm>
          <a:prstGeom prst="rect">
            <a:avLst/>
          </a:prstGeom>
        </p:spPr>
        <p:txBody>
          <a:bodyPr wrap="none">
            <a:spAutoFit/>
          </a:bodyPr>
          <a:lstStyle/>
          <a:p>
            <a:pPr>
              <a:lnSpc>
                <a:spcPct val="107000"/>
              </a:lnSpc>
            </a:pPr>
            <a:r>
              <a:rPr lang="en-US" sz="2400" dirty="0" smtClean="0">
                <a:latin typeface="+mj-lt"/>
                <a:ea typeface="Times New Roman" panose="02020603050405020304" pitchFamily="18" charset="0"/>
                <a:cs typeface="Times New Roman" panose="02020603050405020304" pitchFamily="18" charset="0"/>
              </a:rPr>
              <a:t>Mean </a:t>
            </a:r>
            <a:r>
              <a:rPr lang="en-US" sz="2400" dirty="0">
                <a:latin typeface="+mj-lt"/>
                <a:ea typeface="Times New Roman" panose="02020603050405020304" pitchFamily="18" charset="0"/>
                <a:cs typeface="Times New Roman" panose="02020603050405020304" pitchFamily="18" charset="0"/>
              </a:rPr>
              <a:t>PACL, Mean SDI and range of PACL across all four </a:t>
            </a:r>
            <a:r>
              <a:rPr lang="en-US" sz="2400" dirty="0" smtClean="0">
                <a:latin typeface="+mj-lt"/>
                <a:ea typeface="Times New Roman" panose="02020603050405020304" pitchFamily="18" charset="0"/>
                <a:cs typeface="Times New Roman" panose="02020603050405020304" pitchFamily="18" charset="0"/>
              </a:rPr>
              <a:t>sites</a:t>
            </a:r>
            <a:endParaRPr lang="en-US" sz="24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82276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4419600" y="1066800"/>
            <a:ext cx="4343400" cy="4029075"/>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228600" y="1066800"/>
            <a:ext cx="4311650" cy="4038600"/>
          </a:xfrm>
          <a:prstGeom prst="rect">
            <a:avLst/>
          </a:prstGeom>
          <a:noFill/>
          <a:ln w="9525">
            <a:noFill/>
            <a:miter lim="800000"/>
            <a:headEnd/>
            <a:tailEnd/>
          </a:ln>
        </p:spPr>
      </p:pic>
      <p:sp>
        <p:nvSpPr>
          <p:cNvPr id="5" name="Text Box 13"/>
          <p:cNvSpPr txBox="1">
            <a:spLocks noChangeArrowheads="1"/>
          </p:cNvSpPr>
          <p:nvPr/>
        </p:nvSpPr>
        <p:spPr bwMode="auto">
          <a:xfrm>
            <a:off x="1752600" y="6096000"/>
            <a:ext cx="7391400" cy="646331"/>
          </a:xfrm>
          <a:prstGeom prst="rect">
            <a:avLst/>
          </a:prstGeom>
          <a:noFill/>
          <a:ln w="9525">
            <a:noFill/>
            <a:miter lim="800000"/>
            <a:headEnd/>
            <a:tailEnd/>
          </a:ln>
        </p:spPr>
        <p:txBody>
          <a:bodyPr wrap="square">
            <a:spAutoFit/>
          </a:bodyPr>
          <a:lstStyle/>
          <a:p>
            <a:r>
              <a:rPr lang="en-US" b="1" dirty="0" smtClean="0">
                <a:latin typeface="Calibri" pitchFamily="34" charset="0"/>
              </a:rPr>
              <a:t>Figure: Effect of DMZ on stand volume production in </a:t>
            </a:r>
            <a:r>
              <a:rPr lang="en-US" b="1" dirty="0" err="1" smtClean="0">
                <a:latin typeface="Calibri" pitchFamily="34" charset="0"/>
              </a:rPr>
              <a:t>multiaged</a:t>
            </a:r>
            <a:r>
              <a:rPr lang="en-US" b="1" dirty="0" smtClean="0">
                <a:latin typeface="Calibri" pitchFamily="34" charset="0"/>
              </a:rPr>
              <a:t> stands with 3-5 cohorts managed on a 20-year cutting cycle. </a:t>
            </a:r>
            <a:r>
              <a:rPr lang="en-US" i="1" dirty="0" err="1" smtClean="0"/>
              <a:t>Berrill</a:t>
            </a:r>
            <a:r>
              <a:rPr lang="en-US" i="1" dirty="0" smtClean="0"/>
              <a:t> &amp; O’Hara 2009 </a:t>
            </a:r>
            <a:r>
              <a:rPr lang="en-US" i="1" dirty="0" err="1" smtClean="0"/>
              <a:t>WJAF</a:t>
            </a:r>
            <a:endParaRPr lang="en-US" i="1" dirty="0"/>
          </a:p>
        </p:txBody>
      </p:sp>
      <p:sp>
        <p:nvSpPr>
          <p:cNvPr id="6" name="Rectangle 3"/>
          <p:cNvSpPr>
            <a:spLocks noChangeArrowheads="1"/>
          </p:cNvSpPr>
          <p:nvPr/>
        </p:nvSpPr>
        <p:spPr bwMode="auto">
          <a:xfrm>
            <a:off x="914400" y="228600"/>
            <a:ext cx="8229600" cy="738664"/>
          </a:xfrm>
          <a:prstGeom prst="rect">
            <a:avLst/>
          </a:prstGeom>
          <a:noFill/>
          <a:ln w="9525">
            <a:noFill/>
            <a:miter lim="800000"/>
            <a:headEnd/>
            <a:tailEnd/>
          </a:ln>
        </p:spPr>
        <p:txBody>
          <a:bodyPr wrap="square">
            <a:spAutoFit/>
          </a:bodyPr>
          <a:lstStyle/>
          <a:p>
            <a:r>
              <a:rPr lang="en-US" sz="2400" b="1" dirty="0" smtClean="0">
                <a:solidFill>
                  <a:schemeClr val="tx2">
                    <a:lumMod val="60000"/>
                    <a:lumOff val="40000"/>
                  </a:schemeClr>
                </a:solidFill>
                <a:latin typeface="Calibri" pitchFamily="34" charset="0"/>
              </a:rPr>
              <a:t>DMZ upper limit  - “cut when stocking reaches…”</a:t>
            </a:r>
          </a:p>
          <a:p>
            <a:r>
              <a:rPr lang="en-US" b="1" dirty="0" smtClean="0">
                <a:solidFill>
                  <a:schemeClr val="tx2">
                    <a:lumMod val="60000"/>
                    <a:lumOff val="40000"/>
                  </a:schemeClr>
                </a:solidFill>
                <a:latin typeface="Calibri" pitchFamily="34" charset="0"/>
              </a:rPr>
              <a:t> 30%     40%      50%      60%    70% of max.       30%    40%      50%      60%     70% max.</a:t>
            </a:r>
          </a:p>
        </p:txBody>
      </p:sp>
      <p:grpSp>
        <p:nvGrpSpPr>
          <p:cNvPr id="2" name="Group 16"/>
          <p:cNvGrpSpPr/>
          <p:nvPr/>
        </p:nvGrpSpPr>
        <p:grpSpPr>
          <a:xfrm>
            <a:off x="1219200" y="914400"/>
            <a:ext cx="2668588" cy="609600"/>
            <a:chOff x="1219200" y="914400"/>
            <a:chExt cx="2668588" cy="609600"/>
          </a:xfrm>
        </p:grpSpPr>
        <p:cxnSp>
          <p:nvCxnSpPr>
            <p:cNvPr id="8" name="Straight Arrow Connector 7"/>
            <p:cNvCxnSpPr/>
            <p:nvPr/>
          </p:nvCxnSpPr>
          <p:spPr>
            <a:xfrm rot="5400000">
              <a:off x="915194" y="1218406"/>
              <a:ext cx="609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1639094" y="1180306"/>
              <a:ext cx="5334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2362994" y="1142206"/>
              <a:ext cx="4572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3010694" y="1104106"/>
              <a:ext cx="381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3734594" y="1066006"/>
              <a:ext cx="304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3" name="Group 17"/>
          <p:cNvGrpSpPr/>
          <p:nvPr/>
        </p:nvGrpSpPr>
        <p:grpSpPr>
          <a:xfrm>
            <a:off x="5486400" y="914400"/>
            <a:ext cx="2668588" cy="609600"/>
            <a:chOff x="1219200" y="914400"/>
            <a:chExt cx="2668588" cy="609600"/>
          </a:xfrm>
        </p:grpSpPr>
        <p:cxnSp>
          <p:nvCxnSpPr>
            <p:cNvPr id="19" name="Straight Arrow Connector 18"/>
            <p:cNvCxnSpPr/>
            <p:nvPr/>
          </p:nvCxnSpPr>
          <p:spPr>
            <a:xfrm rot="5400000">
              <a:off x="915194" y="1218406"/>
              <a:ext cx="609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1639094" y="1180306"/>
              <a:ext cx="5334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a:off x="2286794" y="1142206"/>
              <a:ext cx="4572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3010694" y="1104106"/>
              <a:ext cx="381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a:off x="3734594" y="1066006"/>
              <a:ext cx="304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24" name="Rectangle 3"/>
          <p:cNvSpPr txBox="1">
            <a:spLocks noChangeArrowheads="1"/>
          </p:cNvSpPr>
          <p:nvPr/>
        </p:nvSpPr>
        <p:spPr>
          <a:xfrm>
            <a:off x="0" y="5181600"/>
            <a:ext cx="8839200" cy="609600"/>
          </a:xfrm>
          <a:prstGeom prst="rect">
            <a:avLst/>
          </a:prstGeom>
        </p:spPr>
        <p:txBody>
          <a:bodyPr vert="horz" lIns="91440" tIns="45720" rIns="91440" bIns="45720" rtlCol="0">
            <a:normAutofit fontScale="85000" lnSpcReduction="10000"/>
          </a:bodyPr>
          <a:lstStyle/>
          <a:p>
            <a:pPr marL="0" marR="0" lvl="0" indent="0" algn="ctr"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tint val="75000"/>
                  </a:schemeClr>
                </a:solidFill>
                <a:effectLst/>
                <a:uLnTx/>
                <a:uFillTx/>
                <a:latin typeface="+mn-lt"/>
                <a:ea typeface="+mn-ea"/>
                <a:cs typeface="+mn-cs"/>
              </a:rPr>
              <a:t> </a:t>
            </a:r>
            <a:r>
              <a:rPr kumimoji="0" lang="en-US" sz="2500" b="0" i="0" u="none" strike="noStrike" kern="1200" cap="none" spc="0" normalizeH="0" baseline="0" noProof="0" dirty="0" smtClean="0">
                <a:ln>
                  <a:noFill/>
                </a:ln>
                <a:effectLst/>
                <a:uLnTx/>
                <a:uFillTx/>
                <a:latin typeface="+mn-lt"/>
                <a:ea typeface="+mn-ea"/>
                <a:cs typeface="+mn-cs"/>
              </a:rPr>
              <a:t>Board foot volume yield ‘plateau’ at high stockings, due to smaller tree sizes</a:t>
            </a:r>
          </a:p>
        </p:txBody>
      </p:sp>
    </p:spTree>
    <p:extLst>
      <p:ext uri="{BB962C8B-B14F-4D97-AF65-F5344CB8AC3E}">
        <p14:creationId xmlns:p14="http://schemas.microsoft.com/office/powerpoint/2010/main" val="42135398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342900" y="5791200"/>
            <a:ext cx="8458200" cy="830997"/>
          </a:xfrm>
          <a:prstGeom prst="rect">
            <a:avLst/>
          </a:prstGeom>
          <a:solidFill>
            <a:schemeClr val="accent1"/>
          </a:solidFill>
        </p:spPr>
        <p:txBody>
          <a:bodyPr wrap="square" rtlCol="0">
            <a:spAutoFit/>
          </a:bodyPr>
          <a:lstStyle/>
          <a:p>
            <a:pPr algn="ctr"/>
            <a:r>
              <a:rPr lang="en-US" sz="2400" dirty="0" smtClean="0"/>
              <a:t>Natural regeneration after partial harvesting: redwood and tanoak sprouts, and conifer seedlings (Douglas-fir, grand fir, w. hemlock)</a:t>
            </a:r>
            <a:endParaRPr lang="en-US" sz="2400" dirty="0"/>
          </a:p>
        </p:txBody>
      </p:sp>
    </p:spTree>
    <p:extLst>
      <p:ext uri="{BB962C8B-B14F-4D97-AF65-F5344CB8AC3E}">
        <p14:creationId xmlns:p14="http://schemas.microsoft.com/office/powerpoint/2010/main" val="3166625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304800" y="381000"/>
            <a:ext cx="8534400" cy="461665"/>
          </a:xfrm>
          <a:prstGeom prst="rect">
            <a:avLst/>
          </a:prstGeom>
          <a:solidFill>
            <a:schemeClr val="accent1"/>
          </a:solidFill>
        </p:spPr>
        <p:txBody>
          <a:bodyPr wrap="square" rtlCol="0">
            <a:spAutoFit/>
          </a:bodyPr>
          <a:lstStyle/>
          <a:p>
            <a:pPr algn="ctr"/>
            <a:r>
              <a:rPr lang="en-US" sz="2400" dirty="0" smtClean="0"/>
              <a:t>Redwood stump sprouts from most recent partial harvest</a:t>
            </a:r>
            <a:endParaRPr lang="en-US" sz="2400" dirty="0"/>
          </a:p>
        </p:txBody>
      </p:sp>
    </p:spTree>
    <p:extLst>
      <p:ext uri="{BB962C8B-B14F-4D97-AF65-F5344CB8AC3E}">
        <p14:creationId xmlns:p14="http://schemas.microsoft.com/office/powerpoint/2010/main" val="3166625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600" y="150167"/>
            <a:ext cx="6324600" cy="461665"/>
          </a:xfrm>
          <a:prstGeom prst="rect">
            <a:avLst/>
          </a:prstGeom>
          <a:solidFill>
            <a:schemeClr val="accent1"/>
          </a:solidFill>
        </p:spPr>
        <p:txBody>
          <a:bodyPr wrap="square" rtlCol="0">
            <a:spAutoFit/>
          </a:bodyPr>
          <a:lstStyle/>
          <a:p>
            <a:pPr algn="ctr"/>
            <a:r>
              <a:rPr lang="en-US" sz="2400" dirty="0" smtClean="0"/>
              <a:t>Study Conversion to Uneven-aged Management</a:t>
            </a:r>
            <a:endParaRPr lang="en-US" sz="2400"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99" y="788496"/>
            <a:ext cx="8846980" cy="276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rot="1894088">
            <a:off x="134814" y="519865"/>
            <a:ext cx="1478140" cy="53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Conversion</a:t>
            </a:r>
            <a:endParaRPr lang="en-US" dirty="0"/>
          </a:p>
        </p:txBody>
      </p:sp>
      <p:sp>
        <p:nvSpPr>
          <p:cNvPr id="6" name="TextBox 5"/>
          <p:cNvSpPr txBox="1"/>
          <p:nvPr/>
        </p:nvSpPr>
        <p:spPr>
          <a:xfrm>
            <a:off x="4127938" y="1451935"/>
            <a:ext cx="914400" cy="368513"/>
          </a:xfrm>
          <a:prstGeom prst="rect">
            <a:avLst/>
          </a:prstGeom>
          <a:noFill/>
        </p:spPr>
        <p:txBody>
          <a:bodyPr wrap="square" rtlCol="0">
            <a:spAutoFit/>
          </a:bodyPr>
          <a:lstStyle/>
          <a:p>
            <a:r>
              <a:rPr lang="en-US" dirty="0" smtClean="0"/>
              <a:t>Grow</a:t>
            </a:r>
            <a:endParaRPr lang="en-US" dirty="0"/>
          </a:p>
        </p:txBody>
      </p:sp>
      <p:sp>
        <p:nvSpPr>
          <p:cNvPr id="9" name="TextBox 8"/>
          <p:cNvSpPr txBox="1"/>
          <p:nvPr/>
        </p:nvSpPr>
        <p:spPr>
          <a:xfrm>
            <a:off x="3594538" y="3170077"/>
            <a:ext cx="1905000" cy="368513"/>
          </a:xfrm>
          <a:prstGeom prst="rect">
            <a:avLst/>
          </a:prstGeom>
          <a:noFill/>
        </p:spPr>
        <p:txBody>
          <a:bodyPr wrap="square" rtlCol="0">
            <a:spAutoFit/>
          </a:bodyPr>
          <a:lstStyle/>
          <a:p>
            <a:pPr algn="ctr"/>
            <a:r>
              <a:rPr lang="en-US" dirty="0"/>
              <a:t>H</a:t>
            </a:r>
            <a:r>
              <a:rPr lang="en-US" dirty="0" smtClean="0"/>
              <a:t>arvest</a:t>
            </a:r>
            <a:endParaRPr lang="en-US" dirty="0"/>
          </a:p>
        </p:txBody>
      </p:sp>
      <p:pic>
        <p:nvPicPr>
          <p:cNvPr id="11" name="Picture 401"/>
          <p:cNvPicPr>
            <a:picLocks noChangeAspect="1" noChangeArrowheads="1"/>
          </p:cNvPicPr>
          <p:nvPr/>
        </p:nvPicPr>
        <p:blipFill>
          <a:blip r:embed="rId4">
            <a:extLst>
              <a:ext uri="{28A0092B-C50C-407E-A947-70E740481C1C}">
                <a14:useLocalDpi xmlns:a14="http://schemas.microsoft.com/office/drawing/2010/main" val="0"/>
              </a:ext>
            </a:extLst>
          </a:blip>
          <a:srcRect l="4517" t="24290" r="2637" b="15213"/>
          <a:stretch>
            <a:fillRect/>
          </a:stretch>
        </p:blipFill>
        <p:spPr bwMode="auto">
          <a:xfrm>
            <a:off x="46217" y="3524885"/>
            <a:ext cx="9097783" cy="3333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455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04800" y="914400"/>
            <a:ext cx="8610600" cy="5410200"/>
          </a:xfrm>
          <a:prstGeom prst="rect">
            <a:avLst/>
          </a:prstGeom>
        </p:spPr>
        <p:txBody>
          <a:bodyPr>
            <a:normAutofit/>
          </a:bodyPr>
          <a:lstStyle/>
          <a:p>
            <a:pPr marL="0" indent="0">
              <a:spcBef>
                <a:spcPts val="0"/>
              </a:spcBef>
              <a:buNone/>
            </a:pPr>
            <a:r>
              <a:rPr lang="en-US" sz="2400" dirty="0" smtClean="0"/>
              <a:t>Research question:</a:t>
            </a:r>
          </a:p>
          <a:p>
            <a:pPr marL="0" indent="0" algn="ctr">
              <a:spcBef>
                <a:spcPts val="0"/>
              </a:spcBef>
              <a:buNone/>
            </a:pPr>
            <a:r>
              <a:rPr lang="en-US" sz="2400" dirty="0"/>
              <a:t/>
            </a:r>
            <a:br>
              <a:rPr lang="en-US" sz="2400" dirty="0"/>
            </a:br>
            <a:r>
              <a:rPr lang="en-US" sz="2400" i="1" dirty="0" smtClean="0"/>
              <a:t>How do stand density and spatial </a:t>
            </a:r>
            <a:r>
              <a:rPr lang="en-US" sz="2400" i="1" dirty="0"/>
              <a:t>pattern of </a:t>
            </a:r>
            <a:r>
              <a:rPr lang="en-US" sz="2400" i="1" dirty="0" smtClean="0"/>
              <a:t>retention affect understory light environment and regeneration </a:t>
            </a:r>
            <a:r>
              <a:rPr lang="en-US" sz="2400" i="1" dirty="0"/>
              <a:t>of stump sprouts and planted </a:t>
            </a:r>
            <a:r>
              <a:rPr lang="en-US" sz="2400" i="1" dirty="0" smtClean="0"/>
              <a:t>seedlings?</a:t>
            </a:r>
            <a:endParaRPr lang="en-US" sz="2400" i="1" dirty="0"/>
          </a:p>
          <a:p>
            <a:pPr marL="0" indent="0">
              <a:spcBef>
                <a:spcPts val="0"/>
              </a:spcBef>
              <a:buNone/>
            </a:pPr>
            <a:endParaRPr lang="en-US" sz="2400" dirty="0" smtClean="0"/>
          </a:p>
          <a:p>
            <a:pPr marL="0" indent="0">
              <a:spcBef>
                <a:spcPts val="0"/>
              </a:spcBef>
              <a:buNone/>
            </a:pPr>
            <a:r>
              <a:rPr lang="en-US" sz="2400" dirty="0" smtClean="0"/>
              <a:t>Specifically:</a:t>
            </a:r>
          </a:p>
          <a:p>
            <a:pPr marL="0" indent="0">
              <a:spcBef>
                <a:spcPts val="0"/>
              </a:spcBef>
              <a:buNone/>
            </a:pPr>
            <a:endParaRPr lang="en-US" sz="2400" dirty="0"/>
          </a:p>
          <a:p>
            <a:pPr>
              <a:spcBef>
                <a:spcPts val="0"/>
              </a:spcBef>
            </a:pPr>
            <a:r>
              <a:rPr lang="en-US" sz="2400" dirty="0" smtClean="0"/>
              <a:t>How does </a:t>
            </a:r>
            <a:r>
              <a:rPr lang="en-US" sz="2400" dirty="0"/>
              <a:t>understory light vary between </a:t>
            </a:r>
            <a:r>
              <a:rPr lang="en-US" sz="2400" dirty="0" smtClean="0"/>
              <a:t>and within treatments? </a:t>
            </a:r>
          </a:p>
          <a:p>
            <a:pPr>
              <a:spcBef>
                <a:spcPts val="0"/>
              </a:spcBef>
            </a:pPr>
            <a:endParaRPr lang="en-US" sz="2400" dirty="0"/>
          </a:p>
          <a:p>
            <a:pPr>
              <a:spcBef>
                <a:spcPts val="0"/>
              </a:spcBef>
            </a:pPr>
            <a:r>
              <a:rPr lang="en-US" sz="2400" dirty="0" smtClean="0"/>
              <a:t>How </a:t>
            </a:r>
            <a:r>
              <a:rPr lang="en-US" sz="2400" dirty="0"/>
              <a:t>does </a:t>
            </a:r>
            <a:r>
              <a:rPr lang="en-US" sz="2400" dirty="0" smtClean="0"/>
              <a:t>light affect </a:t>
            </a:r>
            <a:r>
              <a:rPr lang="en-US" sz="2400" dirty="0"/>
              <a:t>growth of stump </a:t>
            </a:r>
            <a:r>
              <a:rPr lang="en-US" sz="2400" dirty="0" smtClean="0"/>
              <a:t>sprouts and seedlings?</a:t>
            </a:r>
            <a:endParaRPr lang="en-US" sz="2400" dirty="0"/>
          </a:p>
          <a:p>
            <a:pPr indent="0">
              <a:spcBef>
                <a:spcPts val="0"/>
              </a:spcBef>
              <a:buNone/>
            </a:pPr>
            <a:endParaRPr lang="en-US" sz="2400" dirty="0"/>
          </a:p>
          <a:p>
            <a:pPr>
              <a:spcBef>
                <a:spcPts val="0"/>
              </a:spcBef>
            </a:pPr>
            <a:r>
              <a:rPr lang="en-US" sz="2400" dirty="0"/>
              <a:t>Which treatment </a:t>
            </a:r>
            <a:r>
              <a:rPr lang="en-US" sz="2400" dirty="0" smtClean="0"/>
              <a:t>favors redwood sprouts over tanoak sprouts?</a:t>
            </a:r>
            <a:endParaRPr lang="en-US" sz="2400" dirty="0"/>
          </a:p>
        </p:txBody>
      </p:sp>
      <p:sp>
        <p:nvSpPr>
          <p:cNvPr id="5" name="TextBox 4"/>
          <p:cNvSpPr txBox="1"/>
          <p:nvPr/>
        </p:nvSpPr>
        <p:spPr>
          <a:xfrm>
            <a:off x="762000" y="150167"/>
            <a:ext cx="7391400" cy="461665"/>
          </a:xfrm>
          <a:prstGeom prst="rect">
            <a:avLst/>
          </a:prstGeom>
          <a:solidFill>
            <a:schemeClr val="accent1"/>
          </a:solidFill>
        </p:spPr>
        <p:txBody>
          <a:bodyPr wrap="square" rtlCol="0">
            <a:spAutoFit/>
          </a:bodyPr>
          <a:lstStyle/>
          <a:p>
            <a:pPr algn="ctr"/>
            <a:r>
              <a:rPr lang="en-US" sz="2400" dirty="0" smtClean="0"/>
              <a:t>Study Conversion to Uneven-aged Management</a:t>
            </a:r>
            <a:endParaRPr lang="en-US" sz="2400" dirty="0"/>
          </a:p>
        </p:txBody>
      </p:sp>
    </p:spTree>
    <p:extLst>
      <p:ext uri="{BB962C8B-B14F-4D97-AF65-F5344CB8AC3E}">
        <p14:creationId xmlns:p14="http://schemas.microsoft.com/office/powerpoint/2010/main" val="3810102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9" descr="C:\Users\Owner\Desktop\multiage study photos\IMG.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723528" y="739796"/>
            <a:ext cx="6004773" cy="3666156"/>
            <a:chOff x="1723528" y="734202"/>
            <a:chExt cx="6004773" cy="3666156"/>
          </a:xfrm>
        </p:grpSpPr>
        <p:sp>
          <p:nvSpPr>
            <p:cNvPr id="3" name="Rectangle 2"/>
            <p:cNvSpPr/>
            <p:nvPr/>
          </p:nvSpPr>
          <p:spPr>
            <a:xfrm rot="1439056">
              <a:off x="1723528" y="734202"/>
              <a:ext cx="1575524" cy="1676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Group</a:t>
              </a:r>
            </a:p>
            <a:p>
              <a:pPr algn="ctr"/>
              <a:r>
                <a:rPr lang="en-US" dirty="0" smtClean="0"/>
                <a:t>selection</a:t>
              </a:r>
              <a:endParaRPr lang="en-US" dirty="0"/>
            </a:p>
          </p:txBody>
        </p:sp>
        <p:sp>
          <p:nvSpPr>
            <p:cNvPr id="4" name="Rectangle 3"/>
            <p:cNvSpPr/>
            <p:nvPr/>
          </p:nvSpPr>
          <p:spPr>
            <a:xfrm rot="1439056">
              <a:off x="3195595" y="1404489"/>
              <a:ext cx="1575524" cy="1676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Low density</a:t>
              </a:r>
            </a:p>
            <a:p>
              <a:pPr algn="ctr"/>
              <a:r>
                <a:rPr lang="en-US" dirty="0" smtClean="0"/>
                <a:t>dispersed</a:t>
              </a:r>
              <a:endParaRPr lang="en-US" dirty="0"/>
            </a:p>
          </p:txBody>
        </p:sp>
        <p:sp>
          <p:nvSpPr>
            <p:cNvPr id="5" name="Rectangle 4"/>
            <p:cNvSpPr/>
            <p:nvPr/>
          </p:nvSpPr>
          <p:spPr>
            <a:xfrm rot="1439056">
              <a:off x="4678651" y="2062994"/>
              <a:ext cx="1575524" cy="1676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High density</a:t>
              </a:r>
            </a:p>
            <a:p>
              <a:pPr algn="ctr"/>
              <a:r>
                <a:rPr lang="en-US" dirty="0" smtClean="0"/>
                <a:t>dispersed</a:t>
              </a:r>
              <a:endParaRPr lang="en-US" dirty="0"/>
            </a:p>
          </p:txBody>
        </p:sp>
        <p:sp>
          <p:nvSpPr>
            <p:cNvPr id="6" name="Rectangle 5"/>
            <p:cNvSpPr/>
            <p:nvPr/>
          </p:nvSpPr>
          <p:spPr>
            <a:xfrm rot="1439056">
              <a:off x="6152777" y="2723958"/>
              <a:ext cx="1575524" cy="1676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High density</a:t>
              </a:r>
            </a:p>
            <a:p>
              <a:pPr algn="ctr"/>
              <a:r>
                <a:rPr lang="en-US" dirty="0" smtClean="0"/>
                <a:t>aggregated</a:t>
              </a:r>
              <a:endParaRPr lang="en-US" dirty="0"/>
            </a:p>
          </p:txBody>
        </p:sp>
      </p:grpSp>
      <p:sp>
        <p:nvSpPr>
          <p:cNvPr id="13" name="TextBox 12"/>
          <p:cNvSpPr txBox="1"/>
          <p:nvPr/>
        </p:nvSpPr>
        <p:spPr>
          <a:xfrm>
            <a:off x="3352801" y="549537"/>
            <a:ext cx="3352800" cy="830997"/>
          </a:xfrm>
          <a:prstGeom prst="rect">
            <a:avLst/>
          </a:prstGeom>
          <a:solidFill>
            <a:schemeClr val="accent1"/>
          </a:solidFill>
        </p:spPr>
        <p:txBody>
          <a:bodyPr wrap="square" rtlCol="0">
            <a:spAutoFit/>
          </a:bodyPr>
          <a:lstStyle/>
          <a:p>
            <a:pPr algn="ctr"/>
            <a:r>
              <a:rPr lang="en-US" sz="2400" dirty="0" smtClean="0"/>
              <a:t>Survey and mark 5-acre (2 ha) treatment blocks</a:t>
            </a:r>
            <a:endParaRPr lang="en-US" sz="2400" dirty="0"/>
          </a:p>
        </p:txBody>
      </p:sp>
      <p:cxnSp>
        <p:nvCxnSpPr>
          <p:cNvPr id="14" name="Straight Arrow Connector 13"/>
          <p:cNvCxnSpPr/>
          <p:nvPr/>
        </p:nvCxnSpPr>
        <p:spPr>
          <a:xfrm flipH="1">
            <a:off x="3032643" y="956479"/>
            <a:ext cx="304952" cy="2057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810000" y="1380534"/>
            <a:ext cx="0" cy="2716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34000" y="1380533"/>
            <a:ext cx="132413" cy="67686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400800" y="1380533"/>
            <a:ext cx="381000" cy="12835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1904999" y="1059359"/>
            <a:ext cx="1280120" cy="1302841"/>
          </a:xfrm>
          <a:prstGeom prst="ellipse">
            <a:avLst/>
          </a:prstGeom>
          <a:solidFill>
            <a:schemeClr val="accent1">
              <a:alpha val="3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74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Tree>
    <p:extLst>
      <p:ext uri="{BB962C8B-B14F-4D97-AF65-F5344CB8AC3E}">
        <p14:creationId xmlns:p14="http://schemas.microsoft.com/office/powerpoint/2010/main" val="31666256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4880</TotalTime>
  <Words>1138</Words>
  <Application>Microsoft Office PowerPoint</Application>
  <PresentationFormat>On-screen Show (4:3)</PresentationFormat>
  <Paragraphs>133</Paragraphs>
  <Slides>35</Slides>
  <Notes>4</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Understory light and SDI among treatments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jb189</dc:creator>
  <cp:lastModifiedBy>jb189</cp:lastModifiedBy>
  <cp:revision>72</cp:revision>
  <cp:lastPrinted>2017-07-10T05:12:07Z</cp:lastPrinted>
  <dcterms:created xsi:type="dcterms:W3CDTF">2017-07-06T20:04:23Z</dcterms:created>
  <dcterms:modified xsi:type="dcterms:W3CDTF">2018-05-28T16:28:26Z</dcterms:modified>
</cp:coreProperties>
</file>